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14.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drawings/drawing1.xml" ContentType="application/vnd.openxmlformats-officedocument.drawingml.chartshapes+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notesSlides/notesSlide19.xml" ContentType="application/vnd.openxmlformats-officedocument.presentationml.notesSlid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notesSlides/notesSlide22.xml" ContentType="application/vnd.openxmlformats-officedocument.presentationml.notesSlid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67" r:id="rId2"/>
    <p:sldId id="268" r:id="rId3"/>
    <p:sldId id="286" r:id="rId4"/>
    <p:sldId id="257" r:id="rId5"/>
    <p:sldId id="258" r:id="rId6"/>
    <p:sldId id="259" r:id="rId7"/>
    <p:sldId id="260" r:id="rId8"/>
    <p:sldId id="261" r:id="rId9"/>
    <p:sldId id="280" r:id="rId10"/>
    <p:sldId id="279" r:id="rId11"/>
    <p:sldId id="276" r:id="rId12"/>
    <p:sldId id="273" r:id="rId13"/>
    <p:sldId id="283" r:id="rId14"/>
    <p:sldId id="277" r:id="rId15"/>
    <p:sldId id="284" r:id="rId16"/>
    <p:sldId id="278" r:id="rId17"/>
    <p:sldId id="274" r:id="rId18"/>
    <p:sldId id="285" r:id="rId19"/>
    <p:sldId id="262" r:id="rId20"/>
    <p:sldId id="287" r:id="rId21"/>
    <p:sldId id="288" r:id="rId22"/>
    <p:sldId id="289" r:id="rId23"/>
    <p:sldId id="290" r:id="rId24"/>
    <p:sldId id="292" r:id="rId25"/>
    <p:sldId id="293" r:id="rId26"/>
    <p:sldId id="263" r:id="rId27"/>
    <p:sldId id="264" r:id="rId28"/>
    <p:sldId id="271" r:id="rId29"/>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6F7E71EB-6209-441E-A219-6146D85AECE0}">
          <p14:sldIdLst>
            <p14:sldId id="267"/>
            <p14:sldId id="268"/>
          </p14:sldIdLst>
        </p14:section>
        <p14:section name="Home slide" id="{0E719230-6165-49B7-AE23-0147F1F1F0F4}">
          <p14:sldIdLst>
            <p14:sldId id="286"/>
          </p14:sldIdLst>
        </p14:section>
        <p14:section name="Stakeholder" id="{8184E5A0-65FE-456A-8B23-05E9324D2EEA}">
          <p14:sldIdLst>
            <p14:sldId id="257"/>
            <p14:sldId id="258"/>
          </p14:sldIdLst>
        </p14:section>
        <p14:section name="EDA" id="{7273683E-B455-49D0-8899-C13FA7CD1795}">
          <p14:sldIdLst>
            <p14:sldId id="259"/>
            <p14:sldId id="260"/>
          </p14:sldIdLst>
        </p14:section>
        <p14:section name="Data V" id="{328AF016-E106-44D8-BEAA-B743945C7932}">
          <p14:sldIdLst>
            <p14:sldId id="261"/>
            <p14:sldId id="280"/>
          </p14:sldIdLst>
        </p14:section>
        <p14:section name="AGE &amp; Genre" id="{9C746461-3F38-4C1C-9422-D41C2B573B82}">
          <p14:sldIdLst>
            <p14:sldId id="279"/>
            <p14:sldId id="276"/>
            <p14:sldId id="273"/>
          </p14:sldIdLst>
        </p14:section>
        <p14:section name="Usage &amp; Age Groups" id="{495EEB08-3E28-438D-BE98-3A8EF4C79F4A}">
          <p14:sldIdLst>
            <p14:sldId id="283"/>
            <p14:sldId id="277"/>
          </p14:sldIdLst>
        </p14:section>
        <p14:section name="Usage &amp; Engagement" id="{34F12753-2F2F-465B-8824-7360182F6955}">
          <p14:sldIdLst>
            <p14:sldId id="284"/>
            <p14:sldId id="278"/>
            <p14:sldId id="274"/>
          </p14:sldIdLst>
        </p14:section>
        <p14:section name="Devices &amp; Frequency" id="{E0E85616-B565-4FE9-A495-4E6C2051FE09}">
          <p14:sldIdLst>
            <p14:sldId id="285"/>
            <p14:sldId id="262"/>
          </p14:sldIdLst>
        </p14:section>
        <p14:section name="Customer S and Feedback" id="{A752B5D0-FD9D-42A7-9F4C-25A07F603EE9}">
          <p14:sldIdLst>
            <p14:sldId id="287"/>
            <p14:sldId id="288"/>
            <p14:sldId id="289"/>
          </p14:sldIdLst>
        </p14:section>
        <p14:section name="Other" id="{1FEB2E5A-16B5-4560-A5FD-E6F3C90642E8}">
          <p14:sldIdLst>
            <p14:sldId id="290"/>
            <p14:sldId id="292"/>
            <p14:sldId id="293"/>
          </p14:sldIdLst>
        </p14:section>
        <p14:section name="Recommedation" id="{67BCCB2A-2E06-4F1E-9A21-7037226CF6C7}">
          <p14:sldIdLst>
            <p14:sldId id="263"/>
            <p14:sldId id="264"/>
          </p14:sldIdLst>
        </p14:section>
        <p14:section name="Final" id="{3A5211CE-89C2-45E2-AF82-F870EE8B22CD}">
          <p14:sldIdLst>
            <p14:sldId id="271"/>
          </p14:sldIdLst>
        </p14:section>
      </p14:sectionLst>
    </p:ex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CB83"/>
    <a:srgbClr val="6AFAC7"/>
    <a:srgbClr val="F23E6E"/>
    <a:srgbClr val="FCBF0D"/>
    <a:srgbClr val="192D4E"/>
    <a:srgbClr val="00A8E1"/>
    <a:srgbClr val="E93D6D"/>
    <a:srgbClr val="3D2E1F"/>
    <a:srgbClr val="E6E6E6"/>
    <a:srgbClr val="3374A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85" autoAdjust="0"/>
    <p:restoredTop sz="83472" autoAdjust="0"/>
  </p:normalViewPr>
  <p:slideViewPr>
    <p:cSldViewPr snapToGrid="0">
      <p:cViewPr>
        <p:scale>
          <a:sx n="90" d="100"/>
          <a:sy n="90" d="100"/>
        </p:scale>
        <p:origin x="2132" y="1084"/>
      </p:cViewPr>
      <p:guideLst>
        <p:guide orient="horz" pos="2183"/>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12.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13.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Worksheet14.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Worksheet15.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Worksheet16.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Worksheet17.xlsx"/><Relationship Id="rId2" Type="http://schemas.microsoft.com/office/2011/relationships/chartColorStyle" Target="colors18.xml"/><Relationship Id="rId1" Type="http://schemas.microsoft.com/office/2011/relationships/chartStyle" Target="style18.xml"/><Relationship Id="rId4" Type="http://schemas.openxmlformats.org/officeDocument/2006/relationships/chartUserShapes" Target="../drawings/drawing1.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Worksheet18.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Worksheet19.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Worksheet20.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Worksheet21.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Worksheet22.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package" Target="../embeddings/Microsoft_Excel_Worksheet24.xlsx"/><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Worksheet25.xlsx"/><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package" Target="../embeddings/Microsoft_Excel_Worksheet26.xlsx"/><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package" Target="../embeddings/Microsoft_Excel_Worksheet27.xlsx"/><Relationship Id="rId2" Type="http://schemas.microsoft.com/office/2011/relationships/chartColorStyle" Target="colors28.xml"/><Relationship Id="rId1" Type="http://schemas.microsoft.com/office/2011/relationships/chartStyle" Target="style28.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1"/>
            </a:solidFill>
            <a:ln>
              <a:noFill/>
            </a:ln>
            <a:effectLst>
              <a:outerShdw blurRad="50800" dist="38100" dir="2700000" algn="tl" rotWithShape="0">
                <a:prstClr val="black">
                  <a:alpha val="40000"/>
                </a:prstClr>
              </a:outerShdw>
            </a:effectLst>
          </c:spPr>
          <c:invertIfNegative val="0"/>
          <c:dPt>
            <c:idx val="0"/>
            <c:invertIfNegative val="0"/>
            <c:bubble3D val="0"/>
            <c:spPr>
              <a:solidFill>
                <a:srgbClr val="85156D"/>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B-B5A6-49AE-BC8D-A5EC0F5ED56F}"/>
              </c:ext>
            </c:extLst>
          </c:dPt>
          <c:dPt>
            <c:idx val="1"/>
            <c:invertIfNegative val="0"/>
            <c:bubble3D val="0"/>
            <c:spPr>
              <a:solidFill>
                <a:srgbClr val="F23E6E"/>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A-B5A6-49AE-BC8D-A5EC0F5ED56F}"/>
              </c:ext>
            </c:extLst>
          </c:dPt>
          <c:dPt>
            <c:idx val="2"/>
            <c:invertIfNegative val="0"/>
            <c:bubble3D val="0"/>
            <c:spPr>
              <a:solidFill>
                <a:schemeClr val="accent2">
                  <a:lumMod val="75000"/>
                </a:schemeClr>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9-B5A6-49AE-BC8D-A5EC0F5ED56F}"/>
              </c:ext>
            </c:extLst>
          </c:dPt>
          <c:dPt>
            <c:idx val="3"/>
            <c:invertIfNegative val="0"/>
            <c:bubble3D val="0"/>
            <c:spPr>
              <a:solidFill>
                <a:srgbClr val="FFC000"/>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8-B5A6-49AE-BC8D-A5EC0F5ED56F}"/>
              </c:ext>
            </c:extLst>
          </c:dPt>
          <c:dPt>
            <c:idx val="4"/>
            <c:invertIfNegative val="0"/>
            <c:bubble3D val="0"/>
            <c:spPr>
              <a:solidFill>
                <a:schemeClr val="accent4">
                  <a:lumMod val="60000"/>
                  <a:lumOff val="40000"/>
                </a:schemeClr>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6-B5A6-49AE-BC8D-A5EC0F5ED56F}"/>
              </c:ext>
            </c:extLst>
          </c:dPt>
          <c:dPt>
            <c:idx val="5"/>
            <c:invertIfNegative val="0"/>
            <c:bubble3D val="0"/>
            <c:spPr>
              <a:solidFill>
                <a:schemeClr val="tx2">
                  <a:lumMod val="60000"/>
                  <a:lumOff val="40000"/>
                </a:schemeClr>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5-B5A6-49AE-BC8D-A5EC0F5ED56F}"/>
              </c:ext>
            </c:extLst>
          </c:dPt>
          <c:dPt>
            <c:idx val="6"/>
            <c:invertIfNegative val="0"/>
            <c:bubble3D val="0"/>
            <c:spPr>
              <a:solidFill>
                <a:srgbClr val="192D4E"/>
              </a:solidFill>
              <a:ln>
                <a:noFill/>
              </a:ln>
              <a:effectLst>
                <a:outerShdw blurRad="50800" dist="38100" dir="2700000" algn="tl" rotWithShape="0">
                  <a:prstClr val="black">
                    <a:alpha val="40000"/>
                  </a:prstClr>
                </a:outerShdw>
              </a:effectLst>
            </c:spPr>
            <c:extLst>
              <c:ext xmlns:c16="http://schemas.microsoft.com/office/drawing/2014/chart" uri="{C3380CC4-5D6E-409C-BE32-E72D297353CC}">
                <c16:uniqueId val="{00000004-B5A6-49AE-BC8D-A5EC0F5ED56F}"/>
              </c:ext>
            </c:extLst>
          </c:dPt>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bg1"/>
                    </a:solidFill>
                    <a:latin typeface="+mn-lt"/>
                    <a:ea typeface="+mn-ea"/>
                    <a:cs typeface="+mn-cs"/>
                  </a:defRPr>
                </a:pPr>
                <a:endParaRPr lang="de-DE"/>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Horror</c:v>
                </c:pt>
                <c:pt idx="1">
                  <c:v>Action</c:v>
                </c:pt>
                <c:pt idx="2">
                  <c:v>Romance</c:v>
                </c:pt>
                <c:pt idx="3">
                  <c:v>Drama</c:v>
                </c:pt>
                <c:pt idx="4">
                  <c:v>Comedy</c:v>
                </c:pt>
                <c:pt idx="5">
                  <c:v>Documentary</c:v>
                </c:pt>
                <c:pt idx="6">
                  <c:v>Sci-Fi</c:v>
                </c:pt>
              </c:strCache>
            </c:strRef>
          </c:cat>
          <c:val>
            <c:numRef>
              <c:f>Sheet1!$B$2:$B$8</c:f>
              <c:numCache>
                <c:formatCode>General</c:formatCode>
                <c:ptCount val="7"/>
                <c:pt idx="0">
                  <c:v>383</c:v>
                </c:pt>
                <c:pt idx="1">
                  <c:v>380</c:v>
                </c:pt>
                <c:pt idx="2">
                  <c:v>368</c:v>
                </c:pt>
                <c:pt idx="3">
                  <c:v>361</c:v>
                </c:pt>
                <c:pt idx="4">
                  <c:v>349</c:v>
                </c:pt>
                <c:pt idx="5">
                  <c:v>340</c:v>
                </c:pt>
                <c:pt idx="6">
                  <c:v>319</c:v>
                </c:pt>
              </c:numCache>
            </c:numRef>
          </c:val>
          <c:extLst>
            <c:ext xmlns:c16="http://schemas.microsoft.com/office/drawing/2014/chart" uri="{C3380CC4-5D6E-409C-BE32-E72D297353CC}">
              <c16:uniqueId val="{00000000-B5A6-49AE-BC8D-A5EC0F5ED56F}"/>
            </c:ext>
          </c:extLst>
        </c:ser>
        <c:ser>
          <c:idx val="1"/>
          <c:order val="1"/>
          <c:tx>
            <c:strRef>
              <c:f>Sheet1!$C$1</c:f>
              <c:strCache>
                <c:ptCount val="1"/>
                <c:pt idx="0">
                  <c:v>Series 2</c:v>
                </c:pt>
              </c:strCache>
            </c:strRef>
          </c:tx>
          <c:spPr>
            <a:solidFill>
              <a:schemeClr val="accent2"/>
            </a:solidFill>
            <a:ln>
              <a:noFill/>
            </a:ln>
            <a:effectLst/>
          </c:spPr>
          <c:invertIfNegative val="0"/>
          <c:dPt>
            <c:idx val="0"/>
            <c:invertIfNegative val="0"/>
            <c:bubble3D val="0"/>
            <c:spPr>
              <a:solidFill>
                <a:srgbClr val="85156D">
                  <a:alpha val="50000"/>
                </a:srgbClr>
              </a:solidFill>
              <a:ln>
                <a:noFill/>
              </a:ln>
              <a:effectLst/>
            </c:spPr>
            <c:extLst>
              <c:ext xmlns:c16="http://schemas.microsoft.com/office/drawing/2014/chart" uri="{C3380CC4-5D6E-409C-BE32-E72D297353CC}">
                <c16:uniqueId val="{00000013-B5A6-49AE-BC8D-A5EC0F5ED56F}"/>
              </c:ext>
            </c:extLst>
          </c:dPt>
          <c:dPt>
            <c:idx val="1"/>
            <c:invertIfNegative val="0"/>
            <c:bubble3D val="0"/>
            <c:spPr>
              <a:solidFill>
                <a:srgbClr val="F23E6E">
                  <a:alpha val="50000"/>
                </a:srgbClr>
              </a:solidFill>
              <a:ln>
                <a:noFill/>
              </a:ln>
              <a:effectLst/>
            </c:spPr>
            <c:extLst>
              <c:ext xmlns:c16="http://schemas.microsoft.com/office/drawing/2014/chart" uri="{C3380CC4-5D6E-409C-BE32-E72D297353CC}">
                <c16:uniqueId val="{00000012-B5A6-49AE-BC8D-A5EC0F5ED56F}"/>
              </c:ext>
            </c:extLst>
          </c:dPt>
          <c:dPt>
            <c:idx val="2"/>
            <c:invertIfNegative val="0"/>
            <c:bubble3D val="0"/>
            <c:spPr>
              <a:solidFill>
                <a:schemeClr val="accent2">
                  <a:lumMod val="75000"/>
                  <a:alpha val="50000"/>
                </a:schemeClr>
              </a:solidFill>
              <a:ln>
                <a:noFill/>
              </a:ln>
              <a:effectLst/>
            </c:spPr>
            <c:extLst>
              <c:ext xmlns:c16="http://schemas.microsoft.com/office/drawing/2014/chart" uri="{C3380CC4-5D6E-409C-BE32-E72D297353CC}">
                <c16:uniqueId val="{00000011-B5A6-49AE-BC8D-A5EC0F5ED56F}"/>
              </c:ext>
            </c:extLst>
          </c:dPt>
          <c:dPt>
            <c:idx val="3"/>
            <c:invertIfNegative val="0"/>
            <c:bubble3D val="0"/>
            <c:spPr>
              <a:solidFill>
                <a:srgbClr val="FFC000">
                  <a:alpha val="50000"/>
                </a:srgbClr>
              </a:solidFill>
              <a:ln>
                <a:noFill/>
              </a:ln>
              <a:effectLst/>
            </c:spPr>
            <c:extLst>
              <c:ext xmlns:c16="http://schemas.microsoft.com/office/drawing/2014/chart" uri="{C3380CC4-5D6E-409C-BE32-E72D297353CC}">
                <c16:uniqueId val="{00000010-B5A6-49AE-BC8D-A5EC0F5ED56F}"/>
              </c:ext>
            </c:extLst>
          </c:dPt>
          <c:dPt>
            <c:idx val="4"/>
            <c:invertIfNegative val="0"/>
            <c:bubble3D val="0"/>
            <c:spPr>
              <a:solidFill>
                <a:srgbClr val="FFD966">
                  <a:alpha val="50000"/>
                </a:srgbClr>
              </a:solidFill>
              <a:ln>
                <a:noFill/>
              </a:ln>
              <a:effectLst/>
            </c:spPr>
            <c:extLst>
              <c:ext xmlns:c16="http://schemas.microsoft.com/office/drawing/2014/chart" uri="{C3380CC4-5D6E-409C-BE32-E72D297353CC}">
                <c16:uniqueId val="{0000000F-B5A6-49AE-BC8D-A5EC0F5ED56F}"/>
              </c:ext>
            </c:extLst>
          </c:dPt>
          <c:dPt>
            <c:idx val="5"/>
            <c:invertIfNegative val="0"/>
            <c:bubble3D val="0"/>
            <c:spPr>
              <a:solidFill>
                <a:schemeClr val="tx2">
                  <a:lumMod val="60000"/>
                  <a:lumOff val="40000"/>
                  <a:alpha val="50000"/>
                </a:schemeClr>
              </a:solidFill>
              <a:ln>
                <a:noFill/>
              </a:ln>
              <a:effectLst/>
            </c:spPr>
            <c:extLst>
              <c:ext xmlns:c16="http://schemas.microsoft.com/office/drawing/2014/chart" uri="{C3380CC4-5D6E-409C-BE32-E72D297353CC}">
                <c16:uniqueId val="{0000000E-B5A6-49AE-BC8D-A5EC0F5ED56F}"/>
              </c:ext>
            </c:extLst>
          </c:dPt>
          <c:dPt>
            <c:idx val="6"/>
            <c:invertIfNegative val="0"/>
            <c:bubble3D val="0"/>
            <c:spPr>
              <a:solidFill>
                <a:srgbClr val="192D4E">
                  <a:alpha val="50000"/>
                </a:srgbClr>
              </a:solidFill>
              <a:ln>
                <a:noFill/>
              </a:ln>
              <a:effectLst/>
            </c:spPr>
            <c:extLst>
              <c:ext xmlns:c16="http://schemas.microsoft.com/office/drawing/2014/chart" uri="{C3380CC4-5D6E-409C-BE32-E72D297353CC}">
                <c16:uniqueId val="{0000000D-B5A6-49AE-BC8D-A5EC0F5ED56F}"/>
              </c:ext>
            </c:extLst>
          </c:dPt>
          <c:dLbls>
            <c:delete val="1"/>
          </c:dLbls>
          <c:cat>
            <c:strRef>
              <c:f>Sheet1!$A$2:$A$8</c:f>
              <c:strCache>
                <c:ptCount val="7"/>
                <c:pt idx="0">
                  <c:v>Horror</c:v>
                </c:pt>
                <c:pt idx="1">
                  <c:v>Action</c:v>
                </c:pt>
                <c:pt idx="2">
                  <c:v>Romance</c:v>
                </c:pt>
                <c:pt idx="3">
                  <c:v>Drama</c:v>
                </c:pt>
                <c:pt idx="4">
                  <c:v>Comedy</c:v>
                </c:pt>
                <c:pt idx="5">
                  <c:v>Documentary</c:v>
                </c:pt>
                <c:pt idx="6">
                  <c:v>Sci-Fi</c:v>
                </c:pt>
              </c:strCache>
            </c:strRef>
          </c:cat>
          <c:val>
            <c:numRef>
              <c:f>Sheet1!$C$2:$C$8</c:f>
              <c:numCache>
                <c:formatCode>General</c:formatCode>
                <c:ptCount val="7"/>
                <c:pt idx="0">
                  <c:v>17</c:v>
                </c:pt>
                <c:pt idx="1">
                  <c:v>20</c:v>
                </c:pt>
                <c:pt idx="2">
                  <c:v>32</c:v>
                </c:pt>
                <c:pt idx="3">
                  <c:v>39</c:v>
                </c:pt>
                <c:pt idx="4">
                  <c:v>51</c:v>
                </c:pt>
                <c:pt idx="5">
                  <c:v>60</c:v>
                </c:pt>
                <c:pt idx="6">
                  <c:v>81</c:v>
                </c:pt>
              </c:numCache>
            </c:numRef>
          </c:val>
          <c:extLst>
            <c:ext xmlns:c16="http://schemas.microsoft.com/office/drawing/2014/chart" uri="{C3380CC4-5D6E-409C-BE32-E72D297353CC}">
              <c16:uniqueId val="{0000000C-B5A6-49AE-BC8D-A5EC0F5ED56F}"/>
            </c:ext>
          </c:extLst>
        </c:ser>
        <c:dLbls>
          <c:showLegendKey val="0"/>
          <c:showVal val="1"/>
          <c:showCatName val="0"/>
          <c:showSerName val="0"/>
          <c:showPercent val="0"/>
          <c:showBubbleSize val="0"/>
        </c:dLbls>
        <c:gapWidth val="60"/>
        <c:overlap val="100"/>
        <c:axId val="865271039"/>
        <c:axId val="865266879"/>
      </c:barChart>
      <c:catAx>
        <c:axId val="865271039"/>
        <c:scaling>
          <c:orientation val="minMax"/>
        </c:scaling>
        <c:delete val="0"/>
        <c:axPos val="l"/>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de-DE"/>
          </a:p>
        </c:txPr>
        <c:crossAx val="865266879"/>
        <c:crosses val="autoZero"/>
        <c:auto val="1"/>
        <c:lblAlgn val="ctr"/>
        <c:lblOffset val="100"/>
        <c:noMultiLvlLbl val="0"/>
      </c:catAx>
      <c:valAx>
        <c:axId val="865266879"/>
        <c:scaling>
          <c:orientation val="minMax"/>
        </c:scaling>
        <c:delete val="0"/>
        <c:axPos val="b"/>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noFill/>
                <a:latin typeface="+mn-lt"/>
                <a:ea typeface="+mn-ea"/>
                <a:cs typeface="+mn-cs"/>
              </a:defRPr>
            </a:pPr>
            <a:endParaRPr lang="de-DE"/>
          </a:p>
        </c:txPr>
        <c:crossAx val="8652710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085284447158237E-2"/>
          <c:y val="4.2888979558504466E-2"/>
          <c:w val="0.9549147155528418"/>
          <c:h val="0.91422204088299108"/>
        </c:manualLayout>
      </c:layout>
      <c:barChart>
        <c:barDir val="bar"/>
        <c:grouping val="percentStacked"/>
        <c:varyColors val="0"/>
        <c:ser>
          <c:idx val="0"/>
          <c:order val="0"/>
          <c:tx>
            <c:strRef>
              <c:f>Sheet1!$B$1</c:f>
              <c:strCache>
                <c:ptCount val="1"/>
                <c:pt idx="0">
                  <c:v>Series 1</c:v>
                </c:pt>
              </c:strCache>
            </c:strRef>
          </c:tx>
          <c:spPr>
            <a:solidFill>
              <a:srgbClr val="06CB83"/>
            </a:solidFill>
            <a:ln>
              <a:noFill/>
            </a:ln>
            <a:effectLst/>
          </c:spPr>
          <c:invertIfNegative val="0"/>
          <c:dPt>
            <c:idx val="0"/>
            <c:invertIfNegative val="0"/>
            <c:bubble3D val="0"/>
            <c:spPr>
              <a:solidFill>
                <a:srgbClr val="06CB83"/>
              </a:solidFill>
              <a:ln>
                <a:noFill/>
              </a:ln>
              <a:effectLst/>
            </c:spPr>
            <c:extLst>
              <c:ext xmlns:c16="http://schemas.microsoft.com/office/drawing/2014/chart" uri="{C3380CC4-5D6E-409C-BE32-E72D297353CC}">
                <c16:uniqueId val="{00000001-1A1C-4B03-9AF6-CAE948C246DC}"/>
              </c:ext>
            </c:extLst>
          </c:dPt>
          <c:dPt>
            <c:idx val="1"/>
            <c:invertIfNegative val="0"/>
            <c:bubble3D val="0"/>
            <c:spPr>
              <a:solidFill>
                <a:srgbClr val="06CB83"/>
              </a:solidFill>
              <a:ln>
                <a:noFill/>
              </a:ln>
              <a:effectLst/>
            </c:spPr>
            <c:extLst>
              <c:ext xmlns:c16="http://schemas.microsoft.com/office/drawing/2014/chart" uri="{C3380CC4-5D6E-409C-BE32-E72D297353CC}">
                <c16:uniqueId val="{00000003-1A1C-4B03-9AF6-CAE948C246DC}"/>
              </c:ext>
            </c:extLst>
          </c:dPt>
          <c:dPt>
            <c:idx val="2"/>
            <c:invertIfNegative val="0"/>
            <c:bubble3D val="0"/>
            <c:spPr>
              <a:solidFill>
                <a:srgbClr val="06CB83"/>
              </a:solidFill>
              <a:ln>
                <a:noFill/>
              </a:ln>
              <a:effectLst/>
            </c:spPr>
            <c:extLst>
              <c:ext xmlns:c16="http://schemas.microsoft.com/office/drawing/2014/chart" uri="{C3380CC4-5D6E-409C-BE32-E72D297353CC}">
                <c16:uniqueId val="{00000005-1A1C-4B03-9AF6-CAE948C246DC}"/>
              </c:ext>
            </c:extLst>
          </c:dPt>
          <c:dLbls>
            <c:dLbl>
              <c:idx val="0"/>
              <c:tx>
                <c:rich>
                  <a:bodyPr/>
                  <a:lstStyle/>
                  <a:p>
                    <a:r>
                      <a:rPr lang="en-US"/>
                      <a:t>92</a:t>
                    </a:r>
                    <a:endParaRPr lang="en-US" dirty="0"/>
                  </a:p>
                </c:rich>
              </c:tx>
              <c:dLblPos val="in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1A1C-4B03-9AF6-CAE948C246DC}"/>
                </c:ext>
              </c:extLst>
            </c:dLbl>
            <c:dLbl>
              <c:idx val="1"/>
              <c:tx>
                <c:rich>
                  <a:bodyPr/>
                  <a:lstStyle/>
                  <a:p>
                    <a:r>
                      <a:rPr lang="en-US"/>
                      <a:t>86</a:t>
                    </a:r>
                    <a:endParaRPr lang="en-US" dirty="0"/>
                  </a:p>
                </c:rich>
              </c:tx>
              <c:dLblPos val="in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1A1C-4B03-9AF6-CAE948C246DC}"/>
                </c:ext>
              </c:extLst>
            </c:dLbl>
            <c:dLbl>
              <c:idx val="2"/>
              <c:tx>
                <c:rich>
                  <a:bodyPr/>
                  <a:lstStyle/>
                  <a:p>
                    <a:r>
                      <a:rPr lang="en-US"/>
                      <a:t>84</a:t>
                    </a:r>
                    <a:endParaRPr lang="en-US" dirty="0"/>
                  </a:p>
                </c:rich>
              </c:tx>
              <c:dLblPos val="inEnd"/>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1A1C-4B03-9AF6-CAE948C246DC}"/>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Horror</c:v>
                </c:pt>
                <c:pt idx="1">
                  <c:v>Action</c:v>
                </c:pt>
                <c:pt idx="2">
                  <c:v>Romance</c:v>
                </c:pt>
              </c:strCache>
            </c:strRef>
          </c:cat>
          <c:val>
            <c:numRef>
              <c:f>Sheet1!$B$2:$B$4</c:f>
              <c:numCache>
                <c:formatCode>0</c:formatCode>
                <c:ptCount val="3"/>
                <c:pt idx="0">
                  <c:v>101</c:v>
                </c:pt>
                <c:pt idx="1">
                  <c:v>103</c:v>
                </c:pt>
                <c:pt idx="2">
                  <c:v>106</c:v>
                </c:pt>
              </c:numCache>
            </c:numRef>
          </c:val>
          <c:extLst>
            <c:ext xmlns:c16="http://schemas.microsoft.com/office/drawing/2014/chart" uri="{C3380CC4-5D6E-409C-BE32-E72D297353CC}">
              <c16:uniqueId val="{00000006-1A1C-4B03-9AF6-CAE948C246DC}"/>
            </c:ext>
          </c:extLst>
        </c:ser>
        <c:dLbls>
          <c:dLblPos val="inEnd"/>
          <c:showLegendKey val="0"/>
          <c:showVal val="1"/>
          <c:showCatName val="0"/>
          <c:showSerName val="0"/>
          <c:showPercent val="0"/>
          <c:showBubbleSize val="0"/>
        </c:dLbls>
        <c:gapWidth val="35"/>
        <c:overlap val="100"/>
        <c:axId val="1667819055"/>
        <c:axId val="1667815727"/>
      </c:barChart>
      <c:catAx>
        <c:axId val="1667819055"/>
        <c:scaling>
          <c:orientation val="minMax"/>
        </c:scaling>
        <c:delete val="1"/>
        <c:axPos val="l"/>
        <c:numFmt formatCode="General" sourceLinked="1"/>
        <c:majorTickMark val="none"/>
        <c:minorTickMark val="none"/>
        <c:tickLblPos val="nextTo"/>
        <c:crossAx val="1667815727"/>
        <c:crosses val="autoZero"/>
        <c:auto val="1"/>
        <c:lblAlgn val="ctr"/>
        <c:lblOffset val="100"/>
        <c:noMultiLvlLbl val="0"/>
      </c:catAx>
      <c:valAx>
        <c:axId val="1667815727"/>
        <c:scaling>
          <c:orientation val="minMax"/>
        </c:scaling>
        <c:delete val="1"/>
        <c:axPos val="b"/>
        <c:numFmt formatCode="0%" sourceLinked="1"/>
        <c:majorTickMark val="none"/>
        <c:minorTickMark val="none"/>
        <c:tickLblPos val="nextTo"/>
        <c:crossAx val="166781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F23E6E"/>
              </a:solidFill>
              <a:ln>
                <a:noFill/>
              </a:ln>
              <a:effectLst/>
            </c:spPr>
            <c:extLst>
              <c:ext xmlns:c16="http://schemas.microsoft.com/office/drawing/2014/chart" uri="{C3380CC4-5D6E-409C-BE32-E72D297353CC}">
                <c16:uniqueId val="{00000004-82B8-41CD-BEAE-20129476FAA9}"/>
              </c:ext>
            </c:extLst>
          </c:dPt>
          <c:dPt>
            <c:idx val="1"/>
            <c:invertIfNegative val="0"/>
            <c:bubble3D val="0"/>
            <c:spPr>
              <a:solidFill>
                <a:srgbClr val="FCBF0D"/>
              </a:solidFill>
              <a:ln>
                <a:noFill/>
              </a:ln>
              <a:effectLst/>
            </c:spPr>
            <c:extLst>
              <c:ext xmlns:c16="http://schemas.microsoft.com/office/drawing/2014/chart" uri="{C3380CC4-5D6E-409C-BE32-E72D297353CC}">
                <c16:uniqueId val="{00000006-82B8-41CD-BEAE-20129476FAA9}"/>
              </c:ext>
            </c:extLst>
          </c:dPt>
          <c:dPt>
            <c:idx val="2"/>
            <c:invertIfNegative val="0"/>
            <c:bubble3D val="0"/>
            <c:spPr>
              <a:solidFill>
                <a:srgbClr val="192D4E"/>
              </a:solidFill>
              <a:ln>
                <a:noFill/>
              </a:ln>
              <a:effectLst/>
            </c:spPr>
            <c:extLst>
              <c:ext xmlns:c16="http://schemas.microsoft.com/office/drawing/2014/chart" uri="{C3380CC4-5D6E-409C-BE32-E72D297353CC}">
                <c16:uniqueId val="{00000007-82B8-41CD-BEAE-20129476FAA9}"/>
              </c:ext>
            </c:extLst>
          </c:dPt>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Occasional</c:v>
                </c:pt>
                <c:pt idx="1">
                  <c:v>Regular</c:v>
                </c:pt>
                <c:pt idx="2">
                  <c:v>Frequent</c:v>
                </c:pt>
              </c:strCache>
            </c:strRef>
          </c:cat>
          <c:val>
            <c:numRef>
              <c:f>Sheet1!$B$2:$B$4</c:f>
              <c:numCache>
                <c:formatCode>General</c:formatCode>
                <c:ptCount val="3"/>
                <c:pt idx="0">
                  <c:v>822</c:v>
                </c:pt>
                <c:pt idx="1">
                  <c:v>827</c:v>
                </c:pt>
                <c:pt idx="2">
                  <c:v>851</c:v>
                </c:pt>
              </c:numCache>
            </c:numRef>
          </c:val>
          <c:extLst>
            <c:ext xmlns:c16="http://schemas.microsoft.com/office/drawing/2014/chart" uri="{C3380CC4-5D6E-409C-BE32-E72D297353CC}">
              <c16:uniqueId val="{00000000-82B8-41CD-BEAE-20129476FAA9}"/>
            </c:ext>
          </c:extLst>
        </c:ser>
        <c:ser>
          <c:idx val="1"/>
          <c:order val="1"/>
          <c:tx>
            <c:strRef>
              <c:f>Sheet1!$C$1</c:f>
              <c:strCache>
                <c:ptCount val="1"/>
                <c:pt idx="0">
                  <c:v>Series 2</c:v>
                </c:pt>
              </c:strCache>
            </c:strRef>
          </c:tx>
          <c:spPr>
            <a:noFill/>
            <a:ln>
              <a:noFill/>
            </a:ln>
            <a:effectLst/>
          </c:spPr>
          <c:invertIfNegative val="0"/>
          <c:cat>
            <c:strRef>
              <c:f>Sheet1!$A$2:$A$4</c:f>
              <c:strCache>
                <c:ptCount val="3"/>
                <c:pt idx="0">
                  <c:v>Occasional</c:v>
                </c:pt>
                <c:pt idx="1">
                  <c:v>Regular</c:v>
                </c:pt>
                <c:pt idx="2">
                  <c:v>Frequent</c:v>
                </c:pt>
              </c:strCache>
            </c:strRef>
          </c:cat>
          <c:val>
            <c:numRef>
              <c:f>Sheet1!$C$2:$C$4</c:f>
              <c:numCache>
                <c:formatCode>General</c:formatCode>
                <c:ptCount val="3"/>
                <c:pt idx="0">
                  <c:v>1000</c:v>
                </c:pt>
                <c:pt idx="1">
                  <c:v>1000</c:v>
                </c:pt>
                <c:pt idx="2">
                  <c:v>1000</c:v>
                </c:pt>
              </c:numCache>
            </c:numRef>
          </c:val>
          <c:extLst>
            <c:ext xmlns:c16="http://schemas.microsoft.com/office/drawing/2014/chart" uri="{C3380CC4-5D6E-409C-BE32-E72D297353CC}">
              <c16:uniqueId val="{00000007-94A4-4FEC-8C45-FFAAA44094DE}"/>
            </c:ext>
          </c:extLst>
        </c:ser>
        <c:dLbls>
          <c:showLegendKey val="0"/>
          <c:showVal val="0"/>
          <c:showCatName val="0"/>
          <c:showSerName val="0"/>
          <c:showPercent val="0"/>
          <c:showBubbleSize val="0"/>
        </c:dLbls>
        <c:gapWidth val="55"/>
        <c:overlap val="100"/>
        <c:axId val="1520715071"/>
        <c:axId val="1520735455"/>
      </c:barChart>
      <c:catAx>
        <c:axId val="1520715071"/>
        <c:scaling>
          <c:orientation val="minMax"/>
        </c:scaling>
        <c:delete val="0"/>
        <c:axPos val="l"/>
        <c:numFmt formatCode="General" sourceLinked="1"/>
        <c:majorTickMark val="out"/>
        <c:minorTickMark val="none"/>
        <c:tickLblPos val="nextTo"/>
        <c:spPr>
          <a:noFill/>
          <a:ln w="19050" cap="flat" cmpd="sng" algn="ctr">
            <a:solidFill>
              <a:schemeClr val="bg1">
                <a:lumMod val="50000"/>
              </a:schemeClr>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de-DE"/>
          </a:p>
        </c:txPr>
        <c:crossAx val="1520735455"/>
        <c:crosses val="autoZero"/>
        <c:auto val="1"/>
        <c:lblAlgn val="ctr"/>
        <c:lblOffset val="100"/>
        <c:noMultiLvlLbl val="0"/>
      </c:catAx>
      <c:valAx>
        <c:axId val="1520735455"/>
        <c:scaling>
          <c:orientation val="minMax"/>
        </c:scaling>
        <c:delete val="1"/>
        <c:axPos val="b"/>
        <c:numFmt formatCode="0%" sourceLinked="1"/>
        <c:majorTickMark val="out"/>
        <c:minorTickMark val="none"/>
        <c:tickLblPos val="nextTo"/>
        <c:crossAx val="1520715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1.8387902208213311E-3"/>
          <c:y val="3.4148245510648469E-2"/>
          <c:w val="0.86195419964483844"/>
          <c:h val="0.86572121139332459"/>
        </c:manualLayout>
      </c:layout>
      <c:barChart>
        <c:barDir val="col"/>
        <c:grouping val="clustered"/>
        <c:varyColors val="0"/>
        <c:ser>
          <c:idx val="0"/>
          <c:order val="0"/>
          <c:tx>
            <c:strRef>
              <c:f>Sheet1!$B$1</c:f>
              <c:strCache>
                <c:ptCount val="1"/>
                <c:pt idx="0">
                  <c:v>18-34</c:v>
                </c:pt>
              </c:strCache>
            </c:strRef>
          </c:tx>
          <c:spPr>
            <a:solidFill>
              <a:srgbClr val="192D4E"/>
            </a:solidFill>
            <a:ln w="19050">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Occaisional</c:v>
                </c:pt>
                <c:pt idx="1">
                  <c:v>Regular</c:v>
                </c:pt>
                <c:pt idx="2">
                  <c:v>Frequent</c:v>
                </c:pt>
              </c:strCache>
            </c:strRef>
          </c:cat>
          <c:val>
            <c:numRef>
              <c:f>Sheet1!$B$2:$B$4</c:f>
              <c:numCache>
                <c:formatCode>General</c:formatCode>
                <c:ptCount val="3"/>
                <c:pt idx="0">
                  <c:v>184</c:v>
                </c:pt>
                <c:pt idx="1">
                  <c:v>187</c:v>
                </c:pt>
                <c:pt idx="2">
                  <c:v>189</c:v>
                </c:pt>
              </c:numCache>
            </c:numRef>
          </c:val>
          <c:extLst>
            <c:ext xmlns:c16="http://schemas.microsoft.com/office/drawing/2014/chart" uri="{C3380CC4-5D6E-409C-BE32-E72D297353CC}">
              <c16:uniqueId val="{00000000-FBDE-4460-94FF-EBAF89D55C8E}"/>
            </c:ext>
          </c:extLst>
        </c:ser>
        <c:ser>
          <c:idx val="2"/>
          <c:order val="1"/>
          <c:tx>
            <c:strRef>
              <c:f>Sheet1!$C$1</c:f>
              <c:strCache>
                <c:ptCount val="1"/>
                <c:pt idx="0">
                  <c:v>35-54</c:v>
                </c:pt>
              </c:strCache>
            </c:strRef>
          </c:tx>
          <c:spPr>
            <a:solidFill>
              <a:srgbClr val="FCBF0D"/>
            </a:solidFill>
            <a:ln w="19050">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Occaisional</c:v>
                </c:pt>
                <c:pt idx="1">
                  <c:v>Regular</c:v>
                </c:pt>
                <c:pt idx="2">
                  <c:v>Frequent</c:v>
                </c:pt>
              </c:strCache>
            </c:strRef>
          </c:cat>
          <c:val>
            <c:numRef>
              <c:f>Sheet1!$C$2:$C$4</c:f>
              <c:numCache>
                <c:formatCode>General</c:formatCode>
                <c:ptCount val="3"/>
                <c:pt idx="0">
                  <c:v>228</c:v>
                </c:pt>
                <c:pt idx="1">
                  <c:v>217</c:v>
                </c:pt>
                <c:pt idx="2">
                  <c:v>239</c:v>
                </c:pt>
              </c:numCache>
            </c:numRef>
          </c:val>
          <c:extLst>
            <c:ext xmlns:c16="http://schemas.microsoft.com/office/drawing/2014/chart" uri="{C3380CC4-5D6E-409C-BE32-E72D297353CC}">
              <c16:uniqueId val="{00000003-FBDE-4460-94FF-EBAF89D55C8E}"/>
            </c:ext>
          </c:extLst>
        </c:ser>
        <c:ser>
          <c:idx val="3"/>
          <c:order val="2"/>
          <c:tx>
            <c:strRef>
              <c:f>Sheet1!$D$1</c:f>
              <c:strCache>
                <c:ptCount val="1"/>
                <c:pt idx="0">
                  <c:v>55-74</c:v>
                </c:pt>
              </c:strCache>
            </c:strRef>
          </c:tx>
          <c:spPr>
            <a:solidFill>
              <a:srgbClr val="F23E6E"/>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1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Occaisional</c:v>
                </c:pt>
                <c:pt idx="1">
                  <c:v>Regular</c:v>
                </c:pt>
                <c:pt idx="2">
                  <c:v>Frequent</c:v>
                </c:pt>
              </c:strCache>
            </c:strRef>
          </c:cat>
          <c:val>
            <c:numRef>
              <c:f>Sheet1!$D$2:$D$4</c:f>
              <c:numCache>
                <c:formatCode>General</c:formatCode>
                <c:ptCount val="3"/>
                <c:pt idx="0">
                  <c:v>226</c:v>
                </c:pt>
                <c:pt idx="1">
                  <c:v>216</c:v>
                </c:pt>
                <c:pt idx="2">
                  <c:v>227</c:v>
                </c:pt>
              </c:numCache>
            </c:numRef>
          </c:val>
          <c:extLst>
            <c:ext xmlns:c16="http://schemas.microsoft.com/office/drawing/2014/chart" uri="{C3380CC4-5D6E-409C-BE32-E72D297353CC}">
              <c16:uniqueId val="{00000004-FBDE-4460-94FF-EBAF89D55C8E}"/>
            </c:ext>
          </c:extLst>
        </c:ser>
        <c:ser>
          <c:idx val="1"/>
          <c:order val="3"/>
          <c:tx>
            <c:strRef>
              <c:f>Sheet1!$E$1</c:f>
              <c:strCache>
                <c:ptCount val="1"/>
                <c:pt idx="0">
                  <c:v>75+</c:v>
                </c:pt>
              </c:strCache>
            </c:strRef>
          </c:tx>
          <c:spPr>
            <a:solidFill>
              <a:srgbClr val="06CB83"/>
            </a:solidFill>
            <a:ln w="381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Occaisional</c:v>
                </c:pt>
                <c:pt idx="1">
                  <c:v>Regular</c:v>
                </c:pt>
                <c:pt idx="2">
                  <c:v>Frequent</c:v>
                </c:pt>
              </c:strCache>
            </c:strRef>
          </c:cat>
          <c:val>
            <c:numRef>
              <c:f>Sheet1!$E$2:$E$4</c:f>
              <c:numCache>
                <c:formatCode>General</c:formatCode>
                <c:ptCount val="3"/>
                <c:pt idx="0">
                  <c:v>184</c:v>
                </c:pt>
                <c:pt idx="1">
                  <c:v>207</c:v>
                </c:pt>
                <c:pt idx="2">
                  <c:v>196</c:v>
                </c:pt>
              </c:numCache>
            </c:numRef>
          </c:val>
          <c:extLst>
            <c:ext xmlns:c16="http://schemas.microsoft.com/office/drawing/2014/chart" uri="{C3380CC4-5D6E-409C-BE32-E72D297353CC}">
              <c16:uniqueId val="{00000005-FBDE-4460-94FF-EBAF89D55C8E}"/>
            </c:ext>
          </c:extLst>
        </c:ser>
        <c:dLbls>
          <c:showLegendKey val="0"/>
          <c:showVal val="0"/>
          <c:showCatName val="0"/>
          <c:showSerName val="0"/>
          <c:showPercent val="0"/>
          <c:showBubbleSize val="0"/>
        </c:dLbls>
        <c:gapWidth val="190"/>
        <c:axId val="1520755007"/>
        <c:axId val="1520750847"/>
      </c:barChart>
      <c:catAx>
        <c:axId val="152075500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de-DE"/>
          </a:p>
        </c:txPr>
        <c:crossAx val="1520750847"/>
        <c:crosses val="autoZero"/>
        <c:auto val="1"/>
        <c:lblAlgn val="ctr"/>
        <c:lblOffset val="100"/>
        <c:noMultiLvlLbl val="0"/>
      </c:catAx>
      <c:valAx>
        <c:axId val="1520750847"/>
        <c:scaling>
          <c:orientation val="minMax"/>
        </c:scaling>
        <c:delete val="1"/>
        <c:axPos val="l"/>
        <c:numFmt formatCode="General" sourceLinked="1"/>
        <c:majorTickMark val="none"/>
        <c:minorTickMark val="none"/>
        <c:tickLblPos val="nextTo"/>
        <c:crossAx val="15207550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192D4E"/>
              </a:solidFill>
              <a:ln>
                <a:noFill/>
              </a:ln>
              <a:effectLst/>
            </c:spPr>
            <c:extLst>
              <c:ext xmlns:c16="http://schemas.microsoft.com/office/drawing/2014/chart" uri="{C3380CC4-5D6E-409C-BE32-E72D297353CC}">
                <c16:uniqueId val="{00000001-95AE-4C24-967A-D4A714752D5D}"/>
              </c:ext>
            </c:extLst>
          </c:dPt>
          <c:dPt>
            <c:idx val="1"/>
            <c:invertIfNegative val="0"/>
            <c:bubble3D val="0"/>
            <c:spPr>
              <a:solidFill>
                <a:srgbClr val="FCBF0D"/>
              </a:solidFill>
              <a:ln>
                <a:noFill/>
              </a:ln>
              <a:effectLst/>
            </c:spPr>
            <c:extLst>
              <c:ext xmlns:c16="http://schemas.microsoft.com/office/drawing/2014/chart" uri="{C3380CC4-5D6E-409C-BE32-E72D297353CC}">
                <c16:uniqueId val="{00000003-95AE-4C24-967A-D4A714752D5D}"/>
              </c:ext>
            </c:extLst>
          </c:dPt>
          <c:dPt>
            <c:idx val="2"/>
            <c:invertIfNegative val="0"/>
            <c:bubble3D val="0"/>
            <c:spPr>
              <a:solidFill>
                <a:srgbClr val="F23E6E"/>
              </a:solidFill>
              <a:ln>
                <a:noFill/>
              </a:ln>
              <a:effectLst/>
            </c:spPr>
            <c:extLst>
              <c:ext xmlns:c16="http://schemas.microsoft.com/office/drawing/2014/chart" uri="{C3380CC4-5D6E-409C-BE32-E72D297353CC}">
                <c16:uniqueId val="{00000005-95AE-4C24-967A-D4A714752D5D}"/>
              </c:ext>
            </c:extLst>
          </c:dPt>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High</c:v>
                </c:pt>
                <c:pt idx="1">
                  <c:v>Medium</c:v>
                </c:pt>
                <c:pt idx="2">
                  <c:v>Low</c:v>
                </c:pt>
              </c:strCache>
            </c:strRef>
          </c:cat>
          <c:val>
            <c:numRef>
              <c:f>Sheet1!$B$2:$B$4</c:f>
              <c:numCache>
                <c:formatCode>General</c:formatCode>
                <c:ptCount val="3"/>
                <c:pt idx="0">
                  <c:v>845</c:v>
                </c:pt>
                <c:pt idx="1">
                  <c:v>834</c:v>
                </c:pt>
                <c:pt idx="2">
                  <c:v>821</c:v>
                </c:pt>
              </c:numCache>
            </c:numRef>
          </c:val>
          <c:extLst>
            <c:ext xmlns:c16="http://schemas.microsoft.com/office/drawing/2014/chart" uri="{C3380CC4-5D6E-409C-BE32-E72D297353CC}">
              <c16:uniqueId val="{00000006-95AE-4C24-967A-D4A714752D5D}"/>
            </c:ext>
          </c:extLst>
        </c:ser>
        <c:dLbls>
          <c:showLegendKey val="0"/>
          <c:showVal val="0"/>
          <c:showCatName val="0"/>
          <c:showSerName val="0"/>
          <c:showPercent val="0"/>
          <c:showBubbleSize val="0"/>
        </c:dLbls>
        <c:gapWidth val="55"/>
        <c:axId val="1520715071"/>
        <c:axId val="1520735455"/>
      </c:barChart>
      <c:catAx>
        <c:axId val="1520715071"/>
        <c:scaling>
          <c:orientation val="minMax"/>
        </c:scaling>
        <c:delete val="0"/>
        <c:axPos val="b"/>
        <c:numFmt formatCode="General" sourceLinked="1"/>
        <c:majorTickMark val="out"/>
        <c:minorTickMark val="none"/>
        <c:tickLblPos val="nextTo"/>
        <c:spPr>
          <a:noFill/>
          <a:ln w="19050" cap="flat" cmpd="sng" algn="ctr">
            <a:solidFill>
              <a:schemeClr val="bg1">
                <a:lumMod val="50000"/>
              </a:schemeClr>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de-DE"/>
          </a:p>
        </c:txPr>
        <c:crossAx val="1520735455"/>
        <c:crosses val="autoZero"/>
        <c:auto val="1"/>
        <c:lblAlgn val="ctr"/>
        <c:lblOffset val="100"/>
        <c:noMultiLvlLbl val="0"/>
      </c:catAx>
      <c:valAx>
        <c:axId val="1520735455"/>
        <c:scaling>
          <c:orientation val="minMax"/>
        </c:scaling>
        <c:delete val="1"/>
        <c:axPos val="l"/>
        <c:numFmt formatCode="General" sourceLinked="1"/>
        <c:majorTickMark val="out"/>
        <c:minorTickMark val="none"/>
        <c:tickLblPos val="nextTo"/>
        <c:crossAx val="1520715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Series 1</c:v>
                </c:pt>
              </c:strCache>
            </c:strRef>
          </c:tx>
          <c:spPr>
            <a:solidFill>
              <a:schemeClr val="accent1"/>
            </a:solidFill>
            <a:ln>
              <a:noFill/>
            </a:ln>
            <a:effectLst/>
          </c:spPr>
          <c:invertIfNegative val="0"/>
          <c:dPt>
            <c:idx val="0"/>
            <c:invertIfNegative val="0"/>
            <c:bubble3D val="0"/>
            <c:spPr>
              <a:solidFill>
                <a:srgbClr val="F23E6E"/>
              </a:solidFill>
              <a:ln>
                <a:noFill/>
              </a:ln>
              <a:effectLst/>
            </c:spPr>
            <c:extLst>
              <c:ext xmlns:c16="http://schemas.microsoft.com/office/drawing/2014/chart" uri="{C3380CC4-5D6E-409C-BE32-E72D297353CC}">
                <c16:uniqueId val="{00000001-3C36-4647-A36A-4F156FFD2D03}"/>
              </c:ext>
            </c:extLst>
          </c:dPt>
          <c:dPt>
            <c:idx val="1"/>
            <c:invertIfNegative val="0"/>
            <c:bubble3D val="0"/>
            <c:spPr>
              <a:solidFill>
                <a:srgbClr val="FCBF0D"/>
              </a:solidFill>
              <a:ln>
                <a:noFill/>
              </a:ln>
              <a:effectLst/>
            </c:spPr>
            <c:extLst>
              <c:ext xmlns:c16="http://schemas.microsoft.com/office/drawing/2014/chart" uri="{C3380CC4-5D6E-409C-BE32-E72D297353CC}">
                <c16:uniqueId val="{00000003-3C36-4647-A36A-4F156FFD2D03}"/>
              </c:ext>
            </c:extLst>
          </c:dPt>
          <c:dPt>
            <c:idx val="2"/>
            <c:invertIfNegative val="0"/>
            <c:bubble3D val="0"/>
            <c:spPr>
              <a:solidFill>
                <a:srgbClr val="192D4E"/>
              </a:solidFill>
              <a:ln>
                <a:noFill/>
              </a:ln>
              <a:effectLst/>
            </c:spPr>
            <c:extLst>
              <c:ext xmlns:c16="http://schemas.microsoft.com/office/drawing/2014/chart" uri="{C3380CC4-5D6E-409C-BE32-E72D297353CC}">
                <c16:uniqueId val="{00000005-3C36-4647-A36A-4F156FFD2D03}"/>
              </c:ext>
            </c:extLst>
          </c:dPt>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Occasional</c:v>
                </c:pt>
                <c:pt idx="1">
                  <c:v>Regular</c:v>
                </c:pt>
                <c:pt idx="2">
                  <c:v>Frequent</c:v>
                </c:pt>
              </c:strCache>
            </c:strRef>
          </c:cat>
          <c:val>
            <c:numRef>
              <c:f>Sheet1!$B$2:$B$4</c:f>
              <c:numCache>
                <c:formatCode>General</c:formatCode>
                <c:ptCount val="3"/>
                <c:pt idx="0">
                  <c:v>822</c:v>
                </c:pt>
                <c:pt idx="1">
                  <c:v>827</c:v>
                </c:pt>
                <c:pt idx="2">
                  <c:v>851</c:v>
                </c:pt>
              </c:numCache>
            </c:numRef>
          </c:val>
          <c:extLst>
            <c:ext xmlns:c16="http://schemas.microsoft.com/office/drawing/2014/chart" uri="{C3380CC4-5D6E-409C-BE32-E72D297353CC}">
              <c16:uniqueId val="{00000006-3C36-4647-A36A-4F156FFD2D03}"/>
            </c:ext>
          </c:extLst>
        </c:ser>
        <c:ser>
          <c:idx val="1"/>
          <c:order val="1"/>
          <c:tx>
            <c:strRef>
              <c:f>Sheet1!$C$1</c:f>
              <c:strCache>
                <c:ptCount val="1"/>
                <c:pt idx="0">
                  <c:v>Series 2</c:v>
                </c:pt>
              </c:strCache>
            </c:strRef>
          </c:tx>
          <c:spPr>
            <a:noFill/>
            <a:ln>
              <a:noFill/>
            </a:ln>
            <a:effectLst/>
          </c:spPr>
          <c:invertIfNegative val="0"/>
          <c:cat>
            <c:strRef>
              <c:f>Sheet1!$A$2:$A$4</c:f>
              <c:strCache>
                <c:ptCount val="3"/>
                <c:pt idx="0">
                  <c:v>Occasional</c:v>
                </c:pt>
                <c:pt idx="1">
                  <c:v>Regular</c:v>
                </c:pt>
                <c:pt idx="2">
                  <c:v>Frequent</c:v>
                </c:pt>
              </c:strCache>
            </c:strRef>
          </c:cat>
          <c:val>
            <c:numRef>
              <c:f>Sheet1!$C$2:$C$4</c:f>
              <c:numCache>
                <c:formatCode>General</c:formatCode>
                <c:ptCount val="3"/>
                <c:pt idx="0">
                  <c:v>1000</c:v>
                </c:pt>
                <c:pt idx="1">
                  <c:v>1000</c:v>
                </c:pt>
                <c:pt idx="2">
                  <c:v>1000</c:v>
                </c:pt>
              </c:numCache>
            </c:numRef>
          </c:val>
          <c:extLst>
            <c:ext xmlns:c16="http://schemas.microsoft.com/office/drawing/2014/chart" uri="{C3380CC4-5D6E-409C-BE32-E72D297353CC}">
              <c16:uniqueId val="{00000007-3C36-4647-A36A-4F156FFD2D03}"/>
            </c:ext>
          </c:extLst>
        </c:ser>
        <c:dLbls>
          <c:showLegendKey val="0"/>
          <c:showVal val="0"/>
          <c:showCatName val="0"/>
          <c:showSerName val="0"/>
          <c:showPercent val="0"/>
          <c:showBubbleSize val="0"/>
        </c:dLbls>
        <c:gapWidth val="55"/>
        <c:overlap val="100"/>
        <c:axId val="1520715071"/>
        <c:axId val="1520735455"/>
      </c:barChart>
      <c:catAx>
        <c:axId val="1520715071"/>
        <c:scaling>
          <c:orientation val="minMax"/>
        </c:scaling>
        <c:delete val="0"/>
        <c:axPos val="l"/>
        <c:numFmt formatCode="General" sourceLinked="1"/>
        <c:majorTickMark val="out"/>
        <c:minorTickMark val="none"/>
        <c:tickLblPos val="nextTo"/>
        <c:spPr>
          <a:noFill/>
          <a:ln w="19050" cap="flat" cmpd="sng" algn="ctr">
            <a:solidFill>
              <a:schemeClr val="bg1">
                <a:lumMod val="50000"/>
              </a:schemeClr>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de-DE"/>
          </a:p>
        </c:txPr>
        <c:crossAx val="1520735455"/>
        <c:crosses val="autoZero"/>
        <c:auto val="1"/>
        <c:lblAlgn val="ctr"/>
        <c:lblOffset val="100"/>
        <c:noMultiLvlLbl val="0"/>
      </c:catAx>
      <c:valAx>
        <c:axId val="1520735455"/>
        <c:scaling>
          <c:orientation val="minMax"/>
        </c:scaling>
        <c:delete val="1"/>
        <c:axPos val="b"/>
        <c:numFmt formatCode="0%" sourceLinked="1"/>
        <c:majorTickMark val="out"/>
        <c:minorTickMark val="none"/>
        <c:tickLblPos val="nextTo"/>
        <c:crossAx val="152071507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06CB83"/>
            </a:solidFill>
            <a:ln>
              <a:noFill/>
            </a:ln>
          </c:spPr>
          <c:explosion val="2"/>
          <c:dPt>
            <c:idx val="0"/>
            <c:bubble3D val="0"/>
            <c:spPr>
              <a:solidFill>
                <a:srgbClr val="F23E6E"/>
              </a:solidFill>
              <a:ln w="19050">
                <a:noFill/>
              </a:ln>
              <a:effectLst/>
            </c:spPr>
            <c:extLst>
              <c:ext xmlns:c16="http://schemas.microsoft.com/office/drawing/2014/chart" uri="{C3380CC4-5D6E-409C-BE32-E72D297353CC}">
                <c16:uniqueId val="{00000001-D2C9-4682-9CB6-E123675774BD}"/>
              </c:ext>
            </c:extLst>
          </c:dPt>
          <c:dPt>
            <c:idx val="1"/>
            <c:bubble3D val="0"/>
            <c:spPr>
              <a:solidFill>
                <a:srgbClr val="FCBF0D"/>
              </a:solidFill>
              <a:ln w="19050">
                <a:noFill/>
              </a:ln>
              <a:effectLst/>
            </c:spPr>
            <c:extLst>
              <c:ext xmlns:c16="http://schemas.microsoft.com/office/drawing/2014/chart" uri="{C3380CC4-5D6E-409C-BE32-E72D297353CC}">
                <c16:uniqueId val="{00000003-D2C9-4682-9CB6-E123675774BD}"/>
              </c:ext>
            </c:extLst>
          </c:dPt>
          <c:dPt>
            <c:idx val="2"/>
            <c:bubble3D val="0"/>
            <c:spPr>
              <a:solidFill>
                <a:srgbClr val="192D4E"/>
              </a:solidFill>
              <a:ln w="19050">
                <a:noFill/>
              </a:ln>
              <a:effectLst/>
            </c:spPr>
            <c:extLst>
              <c:ext xmlns:c16="http://schemas.microsoft.com/office/drawing/2014/chart" uri="{C3380CC4-5D6E-409C-BE32-E72D297353CC}">
                <c16:uniqueId val="{00000005-D2C9-4682-9CB6-E123675774BD}"/>
              </c:ext>
            </c:extLst>
          </c:dPt>
          <c:cat>
            <c:strRef>
              <c:f>Sheet1!$A$2:$A$4</c:f>
              <c:strCache>
                <c:ptCount val="3"/>
                <c:pt idx="0">
                  <c:v>Low</c:v>
                </c:pt>
                <c:pt idx="1">
                  <c:v>Medium</c:v>
                </c:pt>
                <c:pt idx="2">
                  <c:v>High</c:v>
                </c:pt>
              </c:strCache>
            </c:strRef>
          </c:cat>
          <c:val>
            <c:numRef>
              <c:f>Sheet1!$B$2:$B$4</c:f>
              <c:numCache>
                <c:formatCode>0.0%</c:formatCode>
                <c:ptCount val="3"/>
                <c:pt idx="0">
                  <c:v>0.34499999999999997</c:v>
                </c:pt>
                <c:pt idx="1">
                  <c:v>0.33900000000000002</c:v>
                </c:pt>
                <c:pt idx="2">
                  <c:v>0.315</c:v>
                </c:pt>
              </c:numCache>
            </c:numRef>
          </c:val>
          <c:extLst>
            <c:ext xmlns:c16="http://schemas.microsoft.com/office/drawing/2014/chart" uri="{C3380CC4-5D6E-409C-BE32-E72D297353CC}">
              <c16:uniqueId val="{00000006-D2C9-4682-9CB6-E123675774BD}"/>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192D4E"/>
            </a:solidFill>
            <a:ln>
              <a:noFill/>
            </a:ln>
          </c:spPr>
          <c:explosion val="2"/>
          <c:dPt>
            <c:idx val="0"/>
            <c:bubble3D val="0"/>
            <c:spPr>
              <a:solidFill>
                <a:srgbClr val="F23E6E"/>
              </a:solidFill>
              <a:ln w="19050">
                <a:noFill/>
              </a:ln>
              <a:effectLst/>
            </c:spPr>
            <c:extLst>
              <c:ext xmlns:c16="http://schemas.microsoft.com/office/drawing/2014/chart" uri="{C3380CC4-5D6E-409C-BE32-E72D297353CC}">
                <c16:uniqueId val="{00000001-C023-46CD-8D21-7E73B8150C1D}"/>
              </c:ext>
            </c:extLst>
          </c:dPt>
          <c:dPt>
            <c:idx val="1"/>
            <c:bubble3D val="0"/>
            <c:spPr>
              <a:solidFill>
                <a:srgbClr val="FCBF0D"/>
              </a:solidFill>
              <a:ln w="19050">
                <a:noFill/>
              </a:ln>
              <a:effectLst/>
            </c:spPr>
            <c:extLst>
              <c:ext xmlns:c16="http://schemas.microsoft.com/office/drawing/2014/chart" uri="{C3380CC4-5D6E-409C-BE32-E72D297353CC}">
                <c16:uniqueId val="{00000003-C023-46CD-8D21-7E73B8150C1D}"/>
              </c:ext>
            </c:extLst>
          </c:dPt>
          <c:dPt>
            <c:idx val="2"/>
            <c:bubble3D val="0"/>
            <c:spPr>
              <a:solidFill>
                <a:srgbClr val="192D4E"/>
              </a:solidFill>
              <a:ln w="19050">
                <a:noFill/>
              </a:ln>
              <a:effectLst/>
            </c:spPr>
            <c:extLst>
              <c:ext xmlns:c16="http://schemas.microsoft.com/office/drawing/2014/chart" uri="{C3380CC4-5D6E-409C-BE32-E72D297353CC}">
                <c16:uniqueId val="{00000005-C023-46CD-8D21-7E73B8150C1D}"/>
              </c:ext>
            </c:extLst>
          </c:dPt>
          <c:cat>
            <c:strRef>
              <c:f>Sheet1!$A$2:$A$4</c:f>
              <c:strCache>
                <c:ptCount val="3"/>
                <c:pt idx="0">
                  <c:v>Low</c:v>
                </c:pt>
                <c:pt idx="1">
                  <c:v>Medium</c:v>
                </c:pt>
                <c:pt idx="2">
                  <c:v>High</c:v>
                </c:pt>
              </c:strCache>
            </c:strRef>
          </c:cat>
          <c:val>
            <c:numRef>
              <c:f>Sheet1!$B$2:$B$4</c:f>
              <c:numCache>
                <c:formatCode>0.0%</c:formatCode>
                <c:ptCount val="3"/>
                <c:pt idx="0">
                  <c:v>0.34300000000000003</c:v>
                </c:pt>
                <c:pt idx="1">
                  <c:v>0.33600000000000002</c:v>
                </c:pt>
                <c:pt idx="2">
                  <c:v>0.32</c:v>
                </c:pt>
              </c:numCache>
            </c:numRef>
          </c:val>
          <c:extLst>
            <c:ext xmlns:c16="http://schemas.microsoft.com/office/drawing/2014/chart" uri="{C3380CC4-5D6E-409C-BE32-E72D297353CC}">
              <c16:uniqueId val="{00000006-C023-46CD-8D21-7E73B8150C1D}"/>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Frequent</c:v>
                </c:pt>
              </c:strCache>
            </c:strRef>
          </c:tx>
          <c:spPr>
            <a:ln>
              <a:noFill/>
            </a:ln>
          </c:spPr>
          <c:explosion val="2"/>
          <c:dPt>
            <c:idx val="0"/>
            <c:bubble3D val="0"/>
            <c:spPr>
              <a:solidFill>
                <a:srgbClr val="F23E6E"/>
              </a:solidFill>
              <a:ln w="19050">
                <a:noFill/>
              </a:ln>
              <a:effectLst/>
            </c:spPr>
            <c:extLst>
              <c:ext xmlns:c16="http://schemas.microsoft.com/office/drawing/2014/chart" uri="{C3380CC4-5D6E-409C-BE32-E72D297353CC}">
                <c16:uniqueId val="{00000001-6125-4D0B-B795-8ADAC10F1DC1}"/>
              </c:ext>
            </c:extLst>
          </c:dPt>
          <c:dPt>
            <c:idx val="1"/>
            <c:bubble3D val="0"/>
            <c:spPr>
              <a:solidFill>
                <a:srgbClr val="FCBF0D"/>
              </a:solidFill>
              <a:ln w="19050">
                <a:noFill/>
              </a:ln>
              <a:effectLst/>
            </c:spPr>
            <c:extLst>
              <c:ext xmlns:c16="http://schemas.microsoft.com/office/drawing/2014/chart" uri="{C3380CC4-5D6E-409C-BE32-E72D297353CC}">
                <c16:uniqueId val="{00000003-6125-4D0B-B795-8ADAC10F1DC1}"/>
              </c:ext>
            </c:extLst>
          </c:dPt>
          <c:dPt>
            <c:idx val="2"/>
            <c:bubble3D val="0"/>
            <c:spPr>
              <a:solidFill>
                <a:srgbClr val="192D4E"/>
              </a:solidFill>
              <a:ln w="19050">
                <a:noFill/>
              </a:ln>
              <a:effectLst/>
            </c:spPr>
            <c:extLst>
              <c:ext xmlns:c16="http://schemas.microsoft.com/office/drawing/2014/chart" uri="{C3380CC4-5D6E-409C-BE32-E72D297353CC}">
                <c16:uniqueId val="{00000005-6125-4D0B-B795-8ADAC10F1DC1}"/>
              </c:ext>
            </c:extLst>
          </c:dPt>
          <c:cat>
            <c:strRef>
              <c:f>Sheet1!$A$2:$A$4</c:f>
              <c:strCache>
                <c:ptCount val="3"/>
                <c:pt idx="0">
                  <c:v>Low</c:v>
                </c:pt>
                <c:pt idx="1">
                  <c:v>Medium</c:v>
                </c:pt>
                <c:pt idx="2">
                  <c:v>High</c:v>
                </c:pt>
              </c:strCache>
            </c:strRef>
          </c:cat>
          <c:val>
            <c:numRef>
              <c:f>Sheet1!$B$2:$B$4</c:f>
              <c:numCache>
                <c:formatCode>0.0%</c:formatCode>
                <c:ptCount val="3"/>
                <c:pt idx="0">
                  <c:v>0.33500000000000002</c:v>
                </c:pt>
                <c:pt idx="1">
                  <c:v>0.33400000000000002</c:v>
                </c:pt>
                <c:pt idx="2">
                  <c:v>0.33100000000000002</c:v>
                </c:pt>
              </c:numCache>
            </c:numRef>
          </c:val>
          <c:extLst>
            <c:ext xmlns:c16="http://schemas.microsoft.com/office/drawing/2014/chart" uri="{C3380CC4-5D6E-409C-BE32-E72D297353CC}">
              <c16:uniqueId val="{00000006-6125-4D0B-B795-8ADAC10F1DC1}"/>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978649808689335"/>
          <c:y val="0.15978029792371909"/>
          <c:w val="0.49022088595599511"/>
          <c:h val="0.79675790536054281"/>
        </c:manualLayout>
      </c:layout>
      <c:doughnutChart>
        <c:varyColors val="1"/>
        <c:ser>
          <c:idx val="0"/>
          <c:order val="0"/>
          <c:tx>
            <c:strRef>
              <c:f>Sheet1!$B$1</c:f>
              <c:strCache>
                <c:ptCount val="1"/>
                <c:pt idx="0">
                  <c:v>Series 1</c:v>
                </c:pt>
              </c:strCache>
            </c:strRef>
          </c:tx>
          <c:explosion val="2"/>
          <c:dPt>
            <c:idx val="0"/>
            <c:bubble3D val="0"/>
            <c:spPr>
              <a:solidFill>
                <a:srgbClr val="192D4E"/>
              </a:solidFill>
              <a:ln>
                <a:noFill/>
              </a:ln>
              <a:effectLst/>
            </c:spPr>
            <c:extLst>
              <c:ext xmlns:c16="http://schemas.microsoft.com/office/drawing/2014/chart" uri="{C3380CC4-5D6E-409C-BE32-E72D297353CC}">
                <c16:uniqueId val="{00000001-95F0-49A2-AA69-237B26EDA0EA}"/>
              </c:ext>
            </c:extLst>
          </c:dPt>
          <c:dPt>
            <c:idx val="1"/>
            <c:bubble3D val="0"/>
            <c:spPr>
              <a:solidFill>
                <a:srgbClr val="FCBF0D"/>
              </a:solidFill>
              <a:ln>
                <a:noFill/>
              </a:ln>
              <a:effectLst/>
            </c:spPr>
            <c:extLst>
              <c:ext xmlns:c16="http://schemas.microsoft.com/office/drawing/2014/chart" uri="{C3380CC4-5D6E-409C-BE32-E72D297353CC}">
                <c16:uniqueId val="{00000003-95F0-49A2-AA69-237B26EDA0EA}"/>
              </c:ext>
            </c:extLst>
          </c:dPt>
          <c:dPt>
            <c:idx val="2"/>
            <c:bubble3D val="0"/>
            <c:spPr>
              <a:solidFill>
                <a:srgbClr val="F23E6E"/>
              </a:solidFill>
              <a:ln>
                <a:noFill/>
              </a:ln>
              <a:effectLst/>
            </c:spPr>
            <c:extLst>
              <c:ext xmlns:c16="http://schemas.microsoft.com/office/drawing/2014/chart" uri="{C3380CC4-5D6E-409C-BE32-E72D297353CC}">
                <c16:uniqueId val="{00000005-95F0-49A2-AA69-237B26EDA0EA}"/>
              </c:ext>
            </c:extLst>
          </c:dPt>
          <c:dLbls>
            <c:spPr>
              <a:noFill/>
              <a:ln>
                <a:noFill/>
              </a:ln>
              <a:effectLst/>
            </c:spPr>
            <c:txPr>
              <a:bodyPr rot="0" spcFirstLastPara="1" vertOverflow="ellipsis" vert="horz" wrap="square" lIns="38100" tIns="19050" rIns="38100" bIns="19050" anchor="ctr" anchorCtr="1">
                <a:spAutoFit/>
              </a:bodyPr>
              <a:lstStyle/>
              <a:p>
                <a:pPr>
                  <a:defRPr sz="2400" b="0" i="0" u="none" strike="noStrike" kern="1200" baseline="0">
                    <a:solidFill>
                      <a:schemeClr val="bg1"/>
                    </a:solidFill>
                    <a:latin typeface="+mn-lt"/>
                    <a:ea typeface="+mn-ea"/>
                    <a:cs typeface="+mn-cs"/>
                  </a:defRPr>
                </a:pPr>
                <a:endParaRPr lang="de-DE"/>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Smart TV</c:v>
                </c:pt>
                <c:pt idx="1">
                  <c:v>Smartphone</c:v>
                </c:pt>
                <c:pt idx="2">
                  <c:v>Tablet</c:v>
                </c:pt>
              </c:strCache>
            </c:strRef>
          </c:cat>
          <c:val>
            <c:numRef>
              <c:f>Sheet1!$B$2:$B$4</c:f>
              <c:numCache>
                <c:formatCode>General</c:formatCode>
                <c:ptCount val="3"/>
                <c:pt idx="0">
                  <c:v>867</c:v>
                </c:pt>
                <c:pt idx="1">
                  <c:v>853</c:v>
                </c:pt>
                <c:pt idx="2">
                  <c:v>780</c:v>
                </c:pt>
              </c:numCache>
            </c:numRef>
          </c:val>
          <c:extLst>
            <c:ext xmlns:c16="http://schemas.microsoft.com/office/drawing/2014/chart" uri="{C3380CC4-5D6E-409C-BE32-E72D297353CC}">
              <c16:uniqueId val="{00000006-95F0-49A2-AA69-237B26EDA0E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userShapes r:id="rId4"/>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186878727634195E-2"/>
          <c:y val="0.19350672456034135"/>
          <c:w val="0.78675114666332713"/>
          <c:h val="0.70351704521774427"/>
        </c:manualLayout>
      </c:layout>
      <c:barChart>
        <c:barDir val="col"/>
        <c:grouping val="clustered"/>
        <c:varyColors val="0"/>
        <c:ser>
          <c:idx val="0"/>
          <c:order val="0"/>
          <c:tx>
            <c:strRef>
              <c:f>Sheet1!$B$1</c:f>
              <c:strCache>
                <c:ptCount val="1"/>
                <c:pt idx="0">
                  <c:v>Smart Tv</c:v>
                </c:pt>
              </c:strCache>
            </c:strRef>
          </c:tx>
          <c:spPr>
            <a:solidFill>
              <a:srgbClr val="F23E6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Occaisonal</c:v>
                </c:pt>
                <c:pt idx="1">
                  <c:v>Regular</c:v>
                </c:pt>
                <c:pt idx="2">
                  <c:v>Frequent</c:v>
                </c:pt>
              </c:strCache>
            </c:strRef>
          </c:cat>
          <c:val>
            <c:numRef>
              <c:f>Sheet1!$B$2:$B$4</c:f>
              <c:numCache>
                <c:formatCode>General</c:formatCode>
                <c:ptCount val="3"/>
                <c:pt idx="0">
                  <c:v>246</c:v>
                </c:pt>
                <c:pt idx="1">
                  <c:v>275</c:v>
                </c:pt>
                <c:pt idx="2">
                  <c:v>259</c:v>
                </c:pt>
              </c:numCache>
            </c:numRef>
          </c:val>
          <c:extLst>
            <c:ext xmlns:c16="http://schemas.microsoft.com/office/drawing/2014/chart" uri="{C3380CC4-5D6E-409C-BE32-E72D297353CC}">
              <c16:uniqueId val="{00000000-492A-497F-B3F8-D6865F722977}"/>
            </c:ext>
          </c:extLst>
        </c:ser>
        <c:ser>
          <c:idx val="2"/>
          <c:order val="1"/>
          <c:tx>
            <c:strRef>
              <c:f>Sheet1!$C$1</c:f>
              <c:strCache>
                <c:ptCount val="1"/>
                <c:pt idx="0">
                  <c:v>Tablet</c:v>
                </c:pt>
              </c:strCache>
            </c:strRef>
          </c:tx>
          <c:spPr>
            <a:solidFill>
              <a:srgbClr val="FCBF0D"/>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Occaisonal</c:v>
                </c:pt>
                <c:pt idx="1">
                  <c:v>Regular</c:v>
                </c:pt>
                <c:pt idx="2">
                  <c:v>Frequent</c:v>
                </c:pt>
              </c:strCache>
            </c:strRef>
          </c:cat>
          <c:val>
            <c:numRef>
              <c:f>Sheet1!$C$2:$C$4</c:f>
              <c:numCache>
                <c:formatCode>General</c:formatCode>
                <c:ptCount val="3"/>
                <c:pt idx="0">
                  <c:v>286</c:v>
                </c:pt>
                <c:pt idx="1">
                  <c:v>285</c:v>
                </c:pt>
                <c:pt idx="2">
                  <c:v>282</c:v>
                </c:pt>
              </c:numCache>
            </c:numRef>
          </c:val>
          <c:extLst>
            <c:ext xmlns:c16="http://schemas.microsoft.com/office/drawing/2014/chart" uri="{C3380CC4-5D6E-409C-BE32-E72D297353CC}">
              <c16:uniqueId val="{00000001-492A-497F-B3F8-D6865F722977}"/>
            </c:ext>
          </c:extLst>
        </c:ser>
        <c:ser>
          <c:idx val="3"/>
          <c:order val="2"/>
          <c:tx>
            <c:strRef>
              <c:f>Sheet1!$D$1</c:f>
              <c:strCache>
                <c:ptCount val="1"/>
                <c:pt idx="0">
                  <c:v>Smartphone</c:v>
                </c:pt>
              </c:strCache>
            </c:strRef>
          </c:tx>
          <c:spPr>
            <a:solidFill>
              <a:srgbClr val="FCBF0D"/>
            </a:solidFill>
            <a:ln w="53975">
              <a:noFill/>
            </a:ln>
            <a:effectLst/>
          </c:spPr>
          <c:invertIfNegative val="0"/>
          <c:dPt>
            <c:idx val="0"/>
            <c:invertIfNegative val="0"/>
            <c:bubble3D val="0"/>
            <c:spPr>
              <a:solidFill>
                <a:srgbClr val="192D4E"/>
              </a:solidFill>
              <a:ln w="53975">
                <a:noFill/>
              </a:ln>
              <a:effectLst/>
            </c:spPr>
            <c:extLst>
              <c:ext xmlns:c16="http://schemas.microsoft.com/office/drawing/2014/chart" uri="{C3380CC4-5D6E-409C-BE32-E72D297353CC}">
                <c16:uniqueId val="{00000003-48C8-4BB8-8E3C-D620ADD0846A}"/>
              </c:ext>
            </c:extLst>
          </c:dPt>
          <c:dPt>
            <c:idx val="1"/>
            <c:invertIfNegative val="0"/>
            <c:bubble3D val="0"/>
            <c:spPr>
              <a:solidFill>
                <a:srgbClr val="192D4E"/>
              </a:solidFill>
              <a:ln w="53975">
                <a:noFill/>
              </a:ln>
              <a:effectLst/>
            </c:spPr>
            <c:extLst>
              <c:ext xmlns:c16="http://schemas.microsoft.com/office/drawing/2014/chart" uri="{C3380CC4-5D6E-409C-BE32-E72D297353CC}">
                <c16:uniqueId val="{00000002-48C8-4BB8-8E3C-D620ADD0846A}"/>
              </c:ext>
            </c:extLst>
          </c:dPt>
          <c:dPt>
            <c:idx val="2"/>
            <c:invertIfNegative val="0"/>
            <c:bubble3D val="0"/>
            <c:spPr>
              <a:solidFill>
                <a:srgbClr val="192D4E"/>
              </a:solidFill>
              <a:ln w="53975">
                <a:noFill/>
              </a:ln>
              <a:effectLst/>
            </c:spPr>
            <c:extLst>
              <c:ext xmlns:c16="http://schemas.microsoft.com/office/drawing/2014/chart" uri="{C3380CC4-5D6E-409C-BE32-E72D297353CC}">
                <c16:uniqueId val="{00000001-48C8-4BB8-8E3C-D620ADD0846A}"/>
              </c:ext>
            </c:extLst>
          </c:dPt>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Occaisonal</c:v>
                </c:pt>
                <c:pt idx="1">
                  <c:v>Regular</c:v>
                </c:pt>
                <c:pt idx="2">
                  <c:v>Frequent</c:v>
                </c:pt>
              </c:strCache>
            </c:strRef>
          </c:cat>
          <c:val>
            <c:numRef>
              <c:f>Sheet1!$D$2:$D$4</c:f>
              <c:numCache>
                <c:formatCode>General</c:formatCode>
                <c:ptCount val="3"/>
                <c:pt idx="0">
                  <c:v>290</c:v>
                </c:pt>
                <c:pt idx="1">
                  <c:v>267</c:v>
                </c:pt>
                <c:pt idx="2">
                  <c:v>310</c:v>
                </c:pt>
              </c:numCache>
            </c:numRef>
          </c:val>
          <c:extLst>
            <c:ext xmlns:c16="http://schemas.microsoft.com/office/drawing/2014/chart" uri="{C3380CC4-5D6E-409C-BE32-E72D297353CC}">
              <c16:uniqueId val="{00000002-492A-497F-B3F8-D6865F722977}"/>
            </c:ext>
          </c:extLst>
        </c:ser>
        <c:dLbls>
          <c:dLblPos val="inEnd"/>
          <c:showLegendKey val="0"/>
          <c:showVal val="1"/>
          <c:showCatName val="0"/>
          <c:showSerName val="0"/>
          <c:showPercent val="0"/>
          <c:showBubbleSize val="0"/>
        </c:dLbls>
        <c:gapWidth val="150"/>
        <c:axId val="1520755007"/>
        <c:axId val="1520750847"/>
      </c:barChart>
      <c:catAx>
        <c:axId val="152075500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de-DE"/>
          </a:p>
        </c:txPr>
        <c:crossAx val="1520750847"/>
        <c:crosses val="autoZero"/>
        <c:auto val="1"/>
        <c:lblAlgn val="ctr"/>
        <c:lblOffset val="100"/>
        <c:noMultiLvlLbl val="0"/>
      </c:catAx>
      <c:valAx>
        <c:axId val="1520750847"/>
        <c:scaling>
          <c:orientation val="minMax"/>
        </c:scaling>
        <c:delete val="1"/>
        <c:axPos val="l"/>
        <c:numFmt formatCode="General" sourceLinked="1"/>
        <c:majorTickMark val="none"/>
        <c:minorTickMark val="none"/>
        <c:tickLblPos val="nextTo"/>
        <c:crossAx val="15207550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Young Adults</c:v>
                </c:pt>
              </c:strCache>
            </c:strRef>
          </c:tx>
          <c:spPr>
            <a:solidFill>
              <a:srgbClr val="192D4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Count</c:v>
                </c:pt>
              </c:strCache>
            </c:strRef>
          </c:cat>
          <c:val>
            <c:numRef>
              <c:f>Sheet1!$B$2</c:f>
              <c:numCache>
                <c:formatCode>General</c:formatCode>
                <c:ptCount val="1"/>
                <c:pt idx="0">
                  <c:v>560</c:v>
                </c:pt>
              </c:numCache>
            </c:numRef>
          </c:val>
          <c:extLst>
            <c:ext xmlns:c16="http://schemas.microsoft.com/office/drawing/2014/chart" uri="{C3380CC4-5D6E-409C-BE32-E72D297353CC}">
              <c16:uniqueId val="{00000000-49E3-49A9-A61D-414CE0019EBF}"/>
            </c:ext>
          </c:extLst>
        </c:ser>
        <c:ser>
          <c:idx val="1"/>
          <c:order val="1"/>
          <c:tx>
            <c:strRef>
              <c:f>Sheet1!$C$1</c:f>
              <c:strCache>
                <c:ptCount val="1"/>
                <c:pt idx="0">
                  <c:v>Middle Age</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Count</c:v>
                </c:pt>
              </c:strCache>
            </c:strRef>
          </c:cat>
          <c:val>
            <c:numRef>
              <c:f>Sheet1!$C$2</c:f>
              <c:numCache>
                <c:formatCode>General</c:formatCode>
                <c:ptCount val="1"/>
                <c:pt idx="0">
                  <c:v>684</c:v>
                </c:pt>
              </c:numCache>
            </c:numRef>
          </c:val>
          <c:extLst>
            <c:ext xmlns:c16="http://schemas.microsoft.com/office/drawing/2014/chart" uri="{C3380CC4-5D6E-409C-BE32-E72D297353CC}">
              <c16:uniqueId val="{00000001-49E3-49A9-A61D-414CE0019EBF}"/>
            </c:ext>
          </c:extLst>
        </c:ser>
        <c:ser>
          <c:idx val="2"/>
          <c:order val="2"/>
          <c:tx>
            <c:strRef>
              <c:f>Sheet1!$D$1</c:f>
              <c:strCache>
                <c:ptCount val="1"/>
                <c:pt idx="0">
                  <c:v>Grown Adults</c:v>
                </c:pt>
              </c:strCache>
            </c:strRef>
          </c:tx>
          <c:spPr>
            <a:solidFill>
              <a:srgbClr val="F23E6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Count</c:v>
                </c:pt>
              </c:strCache>
            </c:strRef>
          </c:cat>
          <c:val>
            <c:numRef>
              <c:f>Sheet1!$D$2</c:f>
              <c:numCache>
                <c:formatCode>General</c:formatCode>
                <c:ptCount val="1"/>
                <c:pt idx="0">
                  <c:v>669</c:v>
                </c:pt>
              </c:numCache>
            </c:numRef>
          </c:val>
          <c:extLst>
            <c:ext xmlns:c16="http://schemas.microsoft.com/office/drawing/2014/chart" uri="{C3380CC4-5D6E-409C-BE32-E72D297353CC}">
              <c16:uniqueId val="{00000002-49E3-49A9-A61D-414CE0019EBF}"/>
            </c:ext>
          </c:extLst>
        </c:ser>
        <c:ser>
          <c:idx val="3"/>
          <c:order val="3"/>
          <c:tx>
            <c:strRef>
              <c:f>Sheet1!$E$1</c:f>
              <c:strCache>
                <c:ptCount val="1"/>
                <c:pt idx="0">
                  <c:v>Seniors</c:v>
                </c:pt>
              </c:strCache>
            </c:strRef>
          </c:tx>
          <c:spPr>
            <a:solidFill>
              <a:srgbClr val="6AFAC7"/>
            </a:solidFill>
            <a:ln>
              <a:noFill/>
            </a:ln>
            <a:effectLst/>
          </c:spPr>
          <c:invertIfNegative val="0"/>
          <c:dPt>
            <c:idx val="0"/>
            <c:invertIfNegative val="0"/>
            <c:bubble3D val="0"/>
            <c:spPr>
              <a:solidFill>
                <a:srgbClr val="06CB83"/>
              </a:solidFill>
              <a:ln>
                <a:noFill/>
              </a:ln>
              <a:effectLst/>
            </c:spPr>
            <c:extLst>
              <c:ext xmlns:c16="http://schemas.microsoft.com/office/drawing/2014/chart" uri="{C3380CC4-5D6E-409C-BE32-E72D297353CC}">
                <c16:uniqueId val="{00000005-49E3-49A9-A61D-414CE0019EBF}"/>
              </c:ext>
            </c:extLst>
          </c:dPt>
          <c:dLbls>
            <c:spPr>
              <a:noFill/>
              <a:ln>
                <a:noFill/>
              </a:ln>
              <a:effectLst/>
            </c:spPr>
            <c:txPr>
              <a:bodyPr rot="0" spcFirstLastPara="1" vertOverflow="ellipsis" vert="horz" wrap="square" lIns="38100" tIns="19050" rIns="38100" bIns="19050" anchor="ctr" anchorCtr="1">
                <a:spAutoFit/>
              </a:bodyPr>
              <a:lstStyle/>
              <a:p>
                <a:pPr>
                  <a:defRPr sz="28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Count</c:v>
                </c:pt>
              </c:strCache>
            </c:strRef>
          </c:cat>
          <c:val>
            <c:numRef>
              <c:f>Sheet1!$E$2</c:f>
              <c:numCache>
                <c:formatCode>General</c:formatCode>
                <c:ptCount val="1"/>
                <c:pt idx="0">
                  <c:v>587</c:v>
                </c:pt>
              </c:numCache>
            </c:numRef>
          </c:val>
          <c:extLst>
            <c:ext xmlns:c16="http://schemas.microsoft.com/office/drawing/2014/chart" uri="{C3380CC4-5D6E-409C-BE32-E72D297353CC}">
              <c16:uniqueId val="{00000004-49E3-49A9-A61D-414CE0019EBF}"/>
            </c:ext>
          </c:extLst>
        </c:ser>
        <c:dLbls>
          <c:dLblPos val="inBase"/>
          <c:showLegendKey val="0"/>
          <c:showVal val="1"/>
          <c:showCatName val="0"/>
          <c:showSerName val="0"/>
          <c:showPercent val="0"/>
          <c:showBubbleSize val="0"/>
        </c:dLbls>
        <c:gapWidth val="219"/>
        <c:overlap val="-27"/>
        <c:axId val="340955712"/>
        <c:axId val="340951136"/>
      </c:barChart>
      <c:catAx>
        <c:axId val="340955712"/>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de-DE"/>
          </a:p>
        </c:txPr>
        <c:crossAx val="340951136"/>
        <c:crosses val="autoZero"/>
        <c:auto val="1"/>
        <c:lblAlgn val="ctr"/>
        <c:lblOffset val="100"/>
        <c:noMultiLvlLbl val="0"/>
      </c:catAx>
      <c:valAx>
        <c:axId val="340951136"/>
        <c:scaling>
          <c:orientation val="minMax"/>
        </c:scaling>
        <c:delete val="1"/>
        <c:axPos val="l"/>
        <c:numFmt formatCode="General" sourceLinked="1"/>
        <c:majorTickMark val="none"/>
        <c:minorTickMark val="none"/>
        <c:tickLblPos val="nextTo"/>
        <c:crossAx val="3409557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Ratings</c:v>
                </c:pt>
              </c:strCache>
            </c:strRef>
          </c:tx>
          <c:spPr>
            <a:gradFill>
              <a:gsLst>
                <a:gs pos="100000">
                  <a:srgbClr val="192D4E">
                    <a:lumMod val="0"/>
                  </a:srgbClr>
                </a:gs>
                <a:gs pos="0">
                  <a:srgbClr val="F23E6E"/>
                </a:gs>
                <a:gs pos="39000">
                  <a:srgbClr val="192D4E"/>
                </a:gs>
              </a:gsLst>
              <a:lin ang="5400000" scaled="1"/>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de-D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3.0</c:v>
                </c:pt>
                <c:pt idx="1">
                  <c:v>3.1</c:v>
                </c:pt>
                <c:pt idx="2">
                  <c:v>3.2</c:v>
                </c:pt>
                <c:pt idx="3">
                  <c:v>3.3</c:v>
                </c:pt>
                <c:pt idx="4">
                  <c:v>3.4</c:v>
                </c:pt>
                <c:pt idx="5">
                  <c:v>3.5</c:v>
                </c:pt>
                <c:pt idx="6">
                  <c:v>3.6</c:v>
                </c:pt>
                <c:pt idx="7">
                  <c:v>3.7</c:v>
                </c:pt>
                <c:pt idx="8">
                  <c:v>3.8</c:v>
                </c:pt>
                <c:pt idx="9">
                  <c:v>3.9</c:v>
                </c:pt>
                <c:pt idx="10">
                  <c:v>4.0</c:v>
                </c:pt>
                <c:pt idx="11">
                  <c:v>4.1</c:v>
                </c:pt>
                <c:pt idx="12">
                  <c:v>4.2</c:v>
                </c:pt>
                <c:pt idx="13">
                  <c:v>4.3</c:v>
                </c:pt>
                <c:pt idx="14">
                  <c:v>4.4</c:v>
                </c:pt>
                <c:pt idx="15">
                  <c:v>4.5</c:v>
                </c:pt>
                <c:pt idx="16">
                  <c:v>4.6</c:v>
                </c:pt>
                <c:pt idx="17">
                  <c:v>4.7</c:v>
                </c:pt>
                <c:pt idx="18">
                  <c:v>4.8</c:v>
                </c:pt>
                <c:pt idx="19">
                  <c:v>4.9</c:v>
                </c:pt>
                <c:pt idx="20">
                  <c:v>5.0</c:v>
                </c:pt>
              </c:strCache>
            </c:strRef>
          </c:cat>
          <c:val>
            <c:numRef>
              <c:f>Sheet1!$B$2:$B$22</c:f>
              <c:numCache>
                <c:formatCode>General</c:formatCode>
                <c:ptCount val="21"/>
                <c:pt idx="0">
                  <c:v>71</c:v>
                </c:pt>
                <c:pt idx="1">
                  <c:v>143</c:v>
                </c:pt>
                <c:pt idx="2">
                  <c:v>112</c:v>
                </c:pt>
                <c:pt idx="3">
                  <c:v>111</c:v>
                </c:pt>
                <c:pt idx="4">
                  <c:v>105</c:v>
                </c:pt>
                <c:pt idx="5">
                  <c:v>135</c:v>
                </c:pt>
                <c:pt idx="6">
                  <c:v>115</c:v>
                </c:pt>
                <c:pt idx="7">
                  <c:v>112</c:v>
                </c:pt>
                <c:pt idx="8">
                  <c:v>142</c:v>
                </c:pt>
                <c:pt idx="9">
                  <c:v>138</c:v>
                </c:pt>
                <c:pt idx="10">
                  <c:v>114</c:v>
                </c:pt>
                <c:pt idx="11">
                  <c:v>131</c:v>
                </c:pt>
                <c:pt idx="12">
                  <c:v>116</c:v>
                </c:pt>
                <c:pt idx="13">
                  <c:v>144</c:v>
                </c:pt>
                <c:pt idx="14">
                  <c:v>116</c:v>
                </c:pt>
                <c:pt idx="15">
                  <c:v>129</c:v>
                </c:pt>
                <c:pt idx="16">
                  <c:v>127</c:v>
                </c:pt>
                <c:pt idx="17">
                  <c:v>124</c:v>
                </c:pt>
                <c:pt idx="18">
                  <c:v>122</c:v>
                </c:pt>
                <c:pt idx="19">
                  <c:v>128</c:v>
                </c:pt>
                <c:pt idx="20">
                  <c:v>65</c:v>
                </c:pt>
              </c:numCache>
            </c:numRef>
          </c:val>
          <c:extLst>
            <c:ext xmlns:c16="http://schemas.microsoft.com/office/drawing/2014/chart" uri="{C3380CC4-5D6E-409C-BE32-E72D297353CC}">
              <c16:uniqueId val="{00000000-8113-4193-A95B-86490D3E3D2D}"/>
            </c:ext>
          </c:extLst>
        </c:ser>
        <c:dLbls>
          <c:showLegendKey val="0"/>
          <c:showVal val="0"/>
          <c:showCatName val="0"/>
          <c:showSerName val="0"/>
          <c:showPercent val="0"/>
          <c:showBubbleSize val="0"/>
        </c:dLbls>
        <c:gapWidth val="55"/>
        <c:overlap val="-27"/>
        <c:axId val="1401239007"/>
        <c:axId val="1401251071"/>
      </c:barChart>
      <c:catAx>
        <c:axId val="140123900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0"/>
          <a:lstStyle/>
          <a:p>
            <a:pPr>
              <a:defRPr sz="1600" b="0" i="0" u="none" strike="noStrike" kern="1200" baseline="0">
                <a:ln>
                  <a:noFill/>
                </a:ln>
                <a:solidFill>
                  <a:schemeClr val="bg1"/>
                </a:solidFill>
                <a:latin typeface="+mn-lt"/>
                <a:ea typeface="+mn-ea"/>
                <a:cs typeface="+mn-cs"/>
              </a:defRPr>
            </a:pPr>
            <a:endParaRPr lang="de-DE"/>
          </a:p>
        </c:txPr>
        <c:crossAx val="1401251071"/>
        <c:crosses val="autoZero"/>
        <c:auto val="1"/>
        <c:lblAlgn val="ctr"/>
        <c:lblOffset val="100"/>
        <c:tickLblSkip val="10"/>
        <c:tickMarkSkip val="10"/>
        <c:noMultiLvlLbl val="0"/>
      </c:catAx>
      <c:valAx>
        <c:axId val="1401251071"/>
        <c:scaling>
          <c:orientation val="minMax"/>
        </c:scaling>
        <c:delete val="1"/>
        <c:axPos val="l"/>
        <c:numFmt formatCode="General" sourceLinked="1"/>
        <c:majorTickMark val="out"/>
        <c:minorTickMark val="none"/>
        <c:tickLblPos val="nextTo"/>
        <c:crossAx val="14012390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0202446008021918E-2"/>
          <c:y val="2.7260043009116788E-2"/>
          <c:w val="0.89683938361304105"/>
          <c:h val="0.84462807517521321"/>
        </c:manualLayout>
      </c:layout>
      <c:barChart>
        <c:barDir val="col"/>
        <c:grouping val="clustered"/>
        <c:varyColors val="0"/>
        <c:ser>
          <c:idx val="0"/>
          <c:order val="0"/>
          <c:tx>
            <c:strRef>
              <c:f>Sheet1!$B$1</c:f>
              <c:strCache>
                <c:ptCount val="1"/>
                <c:pt idx="0">
                  <c:v>Series 1</c:v>
                </c:pt>
              </c:strCache>
            </c:strRef>
          </c:tx>
          <c:spPr>
            <a:gradFill>
              <a:gsLst>
                <a:gs pos="0">
                  <a:srgbClr val="F23E6E"/>
                </a:gs>
                <a:gs pos="47000">
                  <a:srgbClr val="192D4E"/>
                </a:gs>
                <a:gs pos="100000">
                  <a:srgbClr val="192D4E"/>
                </a:gs>
              </a:gsLst>
              <a:lin ang="5400000" scaled="1"/>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de-DE"/>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Sheet1!$B$2:$B$12</c:f>
              <c:numCache>
                <c:formatCode>General</c:formatCode>
                <c:ptCount val="11"/>
                <c:pt idx="0">
                  <c:v>238</c:v>
                </c:pt>
                <c:pt idx="1">
                  <c:v>241</c:v>
                </c:pt>
                <c:pt idx="2">
                  <c:v>231</c:v>
                </c:pt>
                <c:pt idx="3">
                  <c:v>215</c:v>
                </c:pt>
                <c:pt idx="4">
                  <c:v>225</c:v>
                </c:pt>
                <c:pt idx="5">
                  <c:v>232</c:v>
                </c:pt>
                <c:pt idx="6">
                  <c:v>222</c:v>
                </c:pt>
                <c:pt idx="7">
                  <c:v>218</c:v>
                </c:pt>
                <c:pt idx="8">
                  <c:v>225</c:v>
                </c:pt>
                <c:pt idx="9">
                  <c:v>217</c:v>
                </c:pt>
                <c:pt idx="10">
                  <c:v>236</c:v>
                </c:pt>
              </c:numCache>
            </c:numRef>
          </c:val>
          <c:extLst>
            <c:ext xmlns:c16="http://schemas.microsoft.com/office/drawing/2014/chart" uri="{C3380CC4-5D6E-409C-BE32-E72D297353CC}">
              <c16:uniqueId val="{00000000-2677-46FA-9F8F-C46FEDA33102}"/>
            </c:ext>
          </c:extLst>
        </c:ser>
        <c:dLbls>
          <c:dLblPos val="outEnd"/>
          <c:showLegendKey val="0"/>
          <c:showVal val="1"/>
          <c:showCatName val="0"/>
          <c:showSerName val="0"/>
          <c:showPercent val="0"/>
          <c:showBubbleSize val="0"/>
        </c:dLbls>
        <c:gapWidth val="55"/>
        <c:overlap val="-45"/>
        <c:axId val="1426998847"/>
        <c:axId val="1426999263"/>
      </c:barChart>
      <c:catAx>
        <c:axId val="142699884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0"/>
          <a:lstStyle/>
          <a:p>
            <a:pPr>
              <a:defRPr sz="1600" b="0" i="0" u="none" strike="noStrike" kern="1200" baseline="0">
                <a:solidFill>
                  <a:schemeClr val="bg1"/>
                </a:solidFill>
                <a:latin typeface="+mn-lt"/>
                <a:ea typeface="+mn-ea"/>
                <a:cs typeface="+mn-cs"/>
              </a:defRPr>
            </a:pPr>
            <a:endParaRPr lang="de-DE"/>
          </a:p>
        </c:txPr>
        <c:crossAx val="1426999263"/>
        <c:crosses val="autoZero"/>
        <c:auto val="1"/>
        <c:lblAlgn val="ctr"/>
        <c:lblOffset val="100"/>
        <c:noMultiLvlLbl val="0"/>
      </c:catAx>
      <c:valAx>
        <c:axId val="1426999263"/>
        <c:scaling>
          <c:orientation val="minMax"/>
        </c:scaling>
        <c:delete val="1"/>
        <c:axPos val="l"/>
        <c:numFmt formatCode="General" sourceLinked="1"/>
        <c:majorTickMark val="none"/>
        <c:minorTickMark val="none"/>
        <c:tickLblPos val="nextTo"/>
        <c:crossAx val="142699884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rot="0"/>
    <a:lstStyle/>
    <a:p>
      <a:pPr>
        <a:defRPr/>
      </a:pPr>
      <a:endParaRPr lang="de-DE"/>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dLbls>
          <c:showLegendKey val="0"/>
          <c:showVal val="0"/>
          <c:showCatName val="0"/>
          <c:showSerName val="0"/>
          <c:showPercent val="0"/>
          <c:showBubbleSize val="0"/>
        </c:dLbls>
        <c:gapWidth val="55"/>
        <c:overlap val="-27"/>
        <c:axId val="1401239007"/>
        <c:axId val="1401251071"/>
      </c:barChart>
      <c:catAx>
        <c:axId val="140123900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3600000" spcFirstLastPara="1" vertOverflow="ellipsis" wrap="square" anchor="ctr" anchorCtr="0"/>
          <a:lstStyle/>
          <a:p>
            <a:pPr>
              <a:defRPr sz="1600" b="0" i="0" u="none" strike="noStrike" kern="1200" baseline="0">
                <a:solidFill>
                  <a:schemeClr val="bg1"/>
                </a:solidFill>
                <a:latin typeface="+mn-lt"/>
                <a:ea typeface="+mn-ea"/>
                <a:cs typeface="+mn-cs"/>
              </a:defRPr>
            </a:pPr>
            <a:endParaRPr lang="de-DE"/>
          </a:p>
        </c:txPr>
        <c:crossAx val="1401251071"/>
        <c:crosses val="autoZero"/>
        <c:auto val="1"/>
        <c:lblAlgn val="ctr"/>
        <c:lblOffset val="100"/>
        <c:noMultiLvlLbl val="0"/>
      </c:catAx>
      <c:valAx>
        <c:axId val="1401251071"/>
        <c:scaling>
          <c:orientation val="minMax"/>
        </c:scaling>
        <c:delete val="1"/>
        <c:axPos val="l"/>
        <c:numFmt formatCode="General" sourceLinked="1"/>
        <c:majorTickMark val="out"/>
        <c:minorTickMark val="none"/>
        <c:tickLblPos val="nextTo"/>
        <c:crossAx val="14012390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3.0-3.4</c:v>
                </c:pt>
              </c:strCache>
            </c:strRef>
          </c:tx>
          <c:spPr>
            <a:solidFill>
              <a:srgbClr val="192D4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Sheet1!$B$2:$B$12</c:f>
              <c:numCache>
                <c:formatCode>General</c:formatCode>
                <c:ptCount val="11"/>
                <c:pt idx="0">
                  <c:v>64</c:v>
                </c:pt>
                <c:pt idx="1">
                  <c:v>51</c:v>
                </c:pt>
                <c:pt idx="2">
                  <c:v>55</c:v>
                </c:pt>
                <c:pt idx="3">
                  <c:v>41</c:v>
                </c:pt>
                <c:pt idx="4">
                  <c:v>48</c:v>
                </c:pt>
                <c:pt idx="5">
                  <c:v>32</c:v>
                </c:pt>
                <c:pt idx="6">
                  <c:v>45</c:v>
                </c:pt>
                <c:pt idx="7">
                  <c:v>48</c:v>
                </c:pt>
                <c:pt idx="8">
                  <c:v>60</c:v>
                </c:pt>
                <c:pt idx="9">
                  <c:v>48</c:v>
                </c:pt>
                <c:pt idx="10">
                  <c:v>50</c:v>
                </c:pt>
              </c:numCache>
            </c:numRef>
          </c:val>
          <c:extLst>
            <c:ext xmlns:c16="http://schemas.microsoft.com/office/drawing/2014/chart" uri="{C3380CC4-5D6E-409C-BE32-E72D297353CC}">
              <c16:uniqueId val="{00000000-F853-4BC3-8F36-EBBC220F5BD3}"/>
            </c:ext>
          </c:extLst>
        </c:ser>
        <c:ser>
          <c:idx val="1"/>
          <c:order val="1"/>
          <c:tx>
            <c:strRef>
              <c:f>Sheet1!$C$1</c:f>
              <c:strCache>
                <c:ptCount val="1"/>
                <c:pt idx="0">
                  <c:v>3.5 - 3.9</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Sheet1!$C$2:$C$12</c:f>
              <c:numCache>
                <c:formatCode>General</c:formatCode>
                <c:ptCount val="11"/>
                <c:pt idx="0">
                  <c:v>53</c:v>
                </c:pt>
                <c:pt idx="1">
                  <c:v>67</c:v>
                </c:pt>
                <c:pt idx="2">
                  <c:v>54</c:v>
                </c:pt>
                <c:pt idx="3">
                  <c:v>67</c:v>
                </c:pt>
                <c:pt idx="4">
                  <c:v>53</c:v>
                </c:pt>
                <c:pt idx="5">
                  <c:v>62</c:v>
                </c:pt>
                <c:pt idx="6">
                  <c:v>56</c:v>
                </c:pt>
                <c:pt idx="7">
                  <c:v>65</c:v>
                </c:pt>
                <c:pt idx="8">
                  <c:v>59</c:v>
                </c:pt>
                <c:pt idx="9">
                  <c:v>55</c:v>
                </c:pt>
                <c:pt idx="10">
                  <c:v>51</c:v>
                </c:pt>
              </c:numCache>
            </c:numRef>
          </c:val>
          <c:extLst>
            <c:ext xmlns:c16="http://schemas.microsoft.com/office/drawing/2014/chart" uri="{C3380CC4-5D6E-409C-BE32-E72D297353CC}">
              <c16:uniqueId val="{00000001-F853-4BC3-8F36-EBBC220F5BD3}"/>
            </c:ext>
          </c:extLst>
        </c:ser>
        <c:ser>
          <c:idx val="2"/>
          <c:order val="2"/>
          <c:tx>
            <c:strRef>
              <c:f>Sheet1!$D$1</c:f>
              <c:strCache>
                <c:ptCount val="1"/>
                <c:pt idx="0">
                  <c:v>4.0 - 4.4</c:v>
                </c:pt>
              </c:strCache>
            </c:strRef>
          </c:tx>
          <c:spPr>
            <a:solidFill>
              <a:srgbClr val="F23E6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Sheet1!$D$2:$D$12</c:f>
              <c:numCache>
                <c:formatCode>General</c:formatCode>
                <c:ptCount val="11"/>
                <c:pt idx="0">
                  <c:v>58</c:v>
                </c:pt>
                <c:pt idx="1">
                  <c:v>54</c:v>
                </c:pt>
                <c:pt idx="2">
                  <c:v>62</c:v>
                </c:pt>
                <c:pt idx="3">
                  <c:v>52</c:v>
                </c:pt>
                <c:pt idx="4">
                  <c:v>64</c:v>
                </c:pt>
                <c:pt idx="5">
                  <c:v>66</c:v>
                </c:pt>
                <c:pt idx="6">
                  <c:v>54</c:v>
                </c:pt>
                <c:pt idx="7">
                  <c:v>45</c:v>
                </c:pt>
                <c:pt idx="8">
                  <c:v>51</c:v>
                </c:pt>
                <c:pt idx="9">
                  <c:v>51</c:v>
                </c:pt>
                <c:pt idx="10">
                  <c:v>64</c:v>
                </c:pt>
              </c:numCache>
            </c:numRef>
          </c:val>
          <c:extLst>
            <c:ext xmlns:c16="http://schemas.microsoft.com/office/drawing/2014/chart" uri="{C3380CC4-5D6E-409C-BE32-E72D297353CC}">
              <c16:uniqueId val="{00000002-F853-4BC3-8F36-EBBC220F5BD3}"/>
            </c:ext>
          </c:extLst>
        </c:ser>
        <c:ser>
          <c:idx val="3"/>
          <c:order val="3"/>
          <c:tx>
            <c:strRef>
              <c:f>Sheet1!$E$1</c:f>
              <c:strCache>
                <c:ptCount val="1"/>
                <c:pt idx="0">
                  <c:v>4.5 - 4.9</c:v>
                </c:pt>
              </c:strCache>
            </c:strRef>
          </c:tx>
          <c:spPr>
            <a:solidFill>
              <a:srgbClr val="06CB8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Sheet1!$E$2:$E$12</c:f>
              <c:numCache>
                <c:formatCode>General</c:formatCode>
                <c:ptCount val="11"/>
                <c:pt idx="0">
                  <c:v>54</c:v>
                </c:pt>
                <c:pt idx="1">
                  <c:v>62</c:v>
                </c:pt>
                <c:pt idx="2">
                  <c:v>53</c:v>
                </c:pt>
                <c:pt idx="3">
                  <c:v>48</c:v>
                </c:pt>
                <c:pt idx="4">
                  <c:v>54</c:v>
                </c:pt>
                <c:pt idx="5">
                  <c:v>68</c:v>
                </c:pt>
                <c:pt idx="6">
                  <c:v>61</c:v>
                </c:pt>
                <c:pt idx="7">
                  <c:v>54</c:v>
                </c:pt>
                <c:pt idx="8">
                  <c:v>51</c:v>
                </c:pt>
                <c:pt idx="9">
                  <c:v>60</c:v>
                </c:pt>
                <c:pt idx="10">
                  <c:v>65</c:v>
                </c:pt>
              </c:numCache>
            </c:numRef>
          </c:val>
          <c:extLst>
            <c:ext xmlns:c16="http://schemas.microsoft.com/office/drawing/2014/chart" uri="{C3380CC4-5D6E-409C-BE32-E72D297353CC}">
              <c16:uniqueId val="{00000001-F1B1-4D68-A7E6-945DD2582C13}"/>
            </c:ext>
          </c:extLst>
        </c:ser>
        <c:ser>
          <c:idx val="4"/>
          <c:order val="4"/>
          <c:tx>
            <c:strRef>
              <c:f>Sheet1!$F$1</c:f>
              <c:strCache>
                <c:ptCount val="1"/>
                <c:pt idx="0">
                  <c:v>5,0</c:v>
                </c:pt>
              </c:strCache>
            </c:strRef>
          </c:tx>
          <c:spPr>
            <a:solidFill>
              <a:schemeClr val="bg1">
                <a:lumMod val="6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Sheet1!$A$2:$A$12</c:f>
              <c:numCache>
                <c:formatCode>General</c:formatCode>
                <c:ptCount val="11"/>
                <c:pt idx="0">
                  <c:v>0</c:v>
                </c:pt>
                <c:pt idx="1">
                  <c:v>1</c:v>
                </c:pt>
                <c:pt idx="2">
                  <c:v>2</c:v>
                </c:pt>
                <c:pt idx="3">
                  <c:v>3</c:v>
                </c:pt>
                <c:pt idx="4">
                  <c:v>4</c:v>
                </c:pt>
                <c:pt idx="5">
                  <c:v>5</c:v>
                </c:pt>
                <c:pt idx="6">
                  <c:v>6</c:v>
                </c:pt>
                <c:pt idx="7">
                  <c:v>7</c:v>
                </c:pt>
                <c:pt idx="8">
                  <c:v>8</c:v>
                </c:pt>
                <c:pt idx="9">
                  <c:v>9</c:v>
                </c:pt>
                <c:pt idx="10">
                  <c:v>10</c:v>
                </c:pt>
              </c:numCache>
            </c:numRef>
          </c:cat>
          <c:val>
            <c:numRef>
              <c:f>Sheet1!$F$2:$F$12</c:f>
              <c:numCache>
                <c:formatCode>General</c:formatCode>
                <c:ptCount val="11"/>
                <c:pt idx="0">
                  <c:v>9</c:v>
                </c:pt>
                <c:pt idx="1">
                  <c:v>7</c:v>
                </c:pt>
                <c:pt idx="2">
                  <c:v>7</c:v>
                </c:pt>
                <c:pt idx="3">
                  <c:v>7</c:v>
                </c:pt>
                <c:pt idx="4">
                  <c:v>6</c:v>
                </c:pt>
                <c:pt idx="5">
                  <c:v>4</c:v>
                </c:pt>
                <c:pt idx="6">
                  <c:v>6</c:v>
                </c:pt>
                <c:pt idx="7">
                  <c:v>6</c:v>
                </c:pt>
                <c:pt idx="8">
                  <c:v>4</c:v>
                </c:pt>
                <c:pt idx="9">
                  <c:v>3</c:v>
                </c:pt>
                <c:pt idx="10">
                  <c:v>6</c:v>
                </c:pt>
              </c:numCache>
            </c:numRef>
          </c:val>
          <c:extLst>
            <c:ext xmlns:c16="http://schemas.microsoft.com/office/drawing/2014/chart" uri="{C3380CC4-5D6E-409C-BE32-E72D297353CC}">
              <c16:uniqueId val="{00000002-F1B1-4D68-A7E6-945DD2582C13}"/>
            </c:ext>
          </c:extLst>
        </c:ser>
        <c:dLbls>
          <c:dLblPos val="inEnd"/>
          <c:showLegendKey val="0"/>
          <c:showVal val="1"/>
          <c:showCatName val="0"/>
          <c:showSerName val="0"/>
          <c:showPercent val="0"/>
          <c:showBubbleSize val="0"/>
        </c:dLbls>
        <c:gapWidth val="150"/>
        <c:axId val="914701712"/>
        <c:axId val="914700464"/>
      </c:barChart>
      <c:catAx>
        <c:axId val="914701712"/>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de-DE"/>
          </a:p>
        </c:txPr>
        <c:crossAx val="914700464"/>
        <c:crosses val="autoZero"/>
        <c:auto val="1"/>
        <c:lblAlgn val="ctr"/>
        <c:lblOffset val="100"/>
        <c:noMultiLvlLbl val="0"/>
      </c:catAx>
      <c:valAx>
        <c:axId val="914700464"/>
        <c:scaling>
          <c:orientation val="minMax"/>
        </c:scaling>
        <c:delete val="1"/>
        <c:axPos val="l"/>
        <c:numFmt formatCode="General" sourceLinked="1"/>
        <c:majorTickMark val="none"/>
        <c:minorTickMark val="none"/>
        <c:tickLblPos val="nextTo"/>
        <c:crossAx val="91470171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06CB83"/>
            </a:solidFill>
            <a:ln>
              <a:noFill/>
            </a:ln>
          </c:spPr>
          <c:explosion val="2"/>
          <c:dPt>
            <c:idx val="0"/>
            <c:bubble3D val="0"/>
            <c:spPr>
              <a:solidFill>
                <a:srgbClr val="FCBF0D"/>
              </a:solidFill>
              <a:ln w="19050">
                <a:noFill/>
              </a:ln>
              <a:effectLst/>
            </c:spPr>
            <c:extLst>
              <c:ext xmlns:c16="http://schemas.microsoft.com/office/drawing/2014/chart" uri="{C3380CC4-5D6E-409C-BE32-E72D297353CC}">
                <c16:uniqueId val="{00000001-D2C9-4682-9CB6-E123675774BD}"/>
              </c:ext>
            </c:extLst>
          </c:dPt>
          <c:dPt>
            <c:idx val="1"/>
            <c:bubble3D val="0"/>
            <c:spPr>
              <a:solidFill>
                <a:srgbClr val="F23E6E"/>
              </a:solidFill>
              <a:ln w="19050">
                <a:noFill/>
              </a:ln>
              <a:effectLst/>
            </c:spPr>
            <c:extLst>
              <c:ext xmlns:c16="http://schemas.microsoft.com/office/drawing/2014/chart" uri="{C3380CC4-5D6E-409C-BE32-E72D297353CC}">
                <c16:uniqueId val="{00000003-D2C9-4682-9CB6-E123675774BD}"/>
              </c:ext>
            </c:extLst>
          </c:dPt>
          <c:dPt>
            <c:idx val="2"/>
            <c:bubble3D val="0"/>
            <c:spPr>
              <a:solidFill>
                <a:srgbClr val="192D4E"/>
              </a:solidFill>
              <a:ln w="19050">
                <a:noFill/>
              </a:ln>
              <a:effectLst/>
            </c:spPr>
            <c:extLst>
              <c:ext xmlns:c16="http://schemas.microsoft.com/office/drawing/2014/chart" uri="{C3380CC4-5D6E-409C-BE32-E72D297353CC}">
                <c16:uniqueId val="{00000005-D2C9-4682-9CB6-E123675774BD}"/>
              </c:ext>
            </c:extLst>
          </c:dPt>
          <c:dPt>
            <c:idx val="3"/>
            <c:bubble3D val="0"/>
            <c:spPr>
              <a:solidFill>
                <a:srgbClr val="06CB83"/>
              </a:solidFill>
              <a:ln w="19050">
                <a:noFill/>
              </a:ln>
              <a:effectLst/>
            </c:spPr>
            <c:extLst>
              <c:ext xmlns:c16="http://schemas.microsoft.com/office/drawing/2014/chart" uri="{C3380CC4-5D6E-409C-BE32-E72D297353CC}">
                <c16:uniqueId val="{00000007-FD29-4BC8-8A64-F3A5C91019F5}"/>
              </c:ext>
            </c:extLst>
          </c:dPt>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de-DE"/>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3"/>
                <c:pt idx="0">
                  <c:v>Amex</c:v>
                </c:pt>
                <c:pt idx="1">
                  <c:v>Visa</c:v>
                </c:pt>
                <c:pt idx="2">
                  <c:v>Mastercard</c:v>
                </c:pt>
              </c:strCache>
            </c:strRef>
          </c:cat>
          <c:val>
            <c:numRef>
              <c:f>Sheet1!$B$2:$B$5</c:f>
              <c:numCache>
                <c:formatCode>0</c:formatCode>
                <c:ptCount val="4"/>
                <c:pt idx="0">
                  <c:v>806</c:v>
                </c:pt>
                <c:pt idx="1">
                  <c:v>838</c:v>
                </c:pt>
                <c:pt idx="2">
                  <c:v>856</c:v>
                </c:pt>
              </c:numCache>
            </c:numRef>
          </c:val>
          <c:extLst>
            <c:ext xmlns:c16="http://schemas.microsoft.com/office/drawing/2014/chart" uri="{C3380CC4-5D6E-409C-BE32-E72D297353CC}">
              <c16:uniqueId val="{00000006-D2C9-4682-9CB6-E123675774BD}"/>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192D4E"/>
            </a:solidFill>
            <a:ln>
              <a:noFill/>
            </a:ln>
          </c:spPr>
          <c:explosion val="2"/>
          <c:dPt>
            <c:idx val="0"/>
            <c:bubble3D val="0"/>
            <c:spPr>
              <a:solidFill>
                <a:srgbClr val="FCBF0D"/>
              </a:solidFill>
              <a:ln w="19050">
                <a:noFill/>
              </a:ln>
              <a:effectLst/>
            </c:spPr>
            <c:extLst>
              <c:ext xmlns:c16="http://schemas.microsoft.com/office/drawing/2014/chart" uri="{C3380CC4-5D6E-409C-BE32-E72D297353CC}">
                <c16:uniqueId val="{00000001-A2C5-4294-9205-40D2336A26FF}"/>
              </c:ext>
            </c:extLst>
          </c:dPt>
          <c:dPt>
            <c:idx val="1"/>
            <c:bubble3D val="0"/>
            <c:spPr>
              <a:solidFill>
                <a:srgbClr val="F23E6E"/>
              </a:solidFill>
              <a:ln w="19050">
                <a:noFill/>
              </a:ln>
              <a:effectLst/>
            </c:spPr>
            <c:extLst>
              <c:ext xmlns:c16="http://schemas.microsoft.com/office/drawing/2014/chart" uri="{C3380CC4-5D6E-409C-BE32-E72D297353CC}">
                <c16:uniqueId val="{00000003-A2C5-4294-9205-40D2336A26FF}"/>
              </c:ext>
            </c:extLst>
          </c:dPt>
          <c:dPt>
            <c:idx val="2"/>
            <c:bubble3D val="0"/>
            <c:spPr>
              <a:solidFill>
                <a:srgbClr val="192D4E"/>
              </a:solidFill>
              <a:ln w="19050">
                <a:noFill/>
              </a:ln>
              <a:effectLst/>
            </c:spPr>
            <c:extLst>
              <c:ext xmlns:c16="http://schemas.microsoft.com/office/drawing/2014/chart" uri="{C3380CC4-5D6E-409C-BE32-E72D297353CC}">
                <c16:uniqueId val="{00000005-A2C5-4294-9205-40D2336A26FF}"/>
              </c:ext>
            </c:extLst>
          </c:dPt>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de-DE"/>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Clothing</c:v>
                </c:pt>
                <c:pt idx="1">
                  <c:v>Books</c:v>
                </c:pt>
                <c:pt idx="2">
                  <c:v>Electronics</c:v>
                </c:pt>
              </c:strCache>
            </c:strRef>
          </c:cat>
          <c:val>
            <c:numRef>
              <c:f>Sheet1!$B$2:$B$4</c:f>
              <c:numCache>
                <c:formatCode>0</c:formatCode>
                <c:ptCount val="3"/>
                <c:pt idx="0">
                  <c:v>802</c:v>
                </c:pt>
                <c:pt idx="1">
                  <c:v>851</c:v>
                </c:pt>
                <c:pt idx="2">
                  <c:v>847</c:v>
                </c:pt>
              </c:numCache>
            </c:numRef>
          </c:val>
          <c:extLst>
            <c:ext xmlns:c16="http://schemas.microsoft.com/office/drawing/2014/chart" uri="{C3380CC4-5D6E-409C-BE32-E72D297353CC}">
              <c16:uniqueId val="{00000006-A2C5-4294-9205-40D2336A26FF}"/>
            </c:ext>
          </c:extLst>
        </c:ser>
        <c:dLbls>
          <c:showLegendKey val="0"/>
          <c:showVal val="0"/>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a:noFill/>
            </a:ln>
          </c:spPr>
          <c:explosion val="3"/>
          <c:dPt>
            <c:idx val="0"/>
            <c:bubble3D val="0"/>
            <c:spPr>
              <a:solidFill>
                <a:srgbClr val="FCBF0D"/>
              </a:solidFill>
              <a:ln w="19050">
                <a:noFill/>
              </a:ln>
              <a:effectLst/>
            </c:spPr>
            <c:extLst>
              <c:ext xmlns:c16="http://schemas.microsoft.com/office/drawing/2014/chart" uri="{C3380CC4-5D6E-409C-BE32-E72D297353CC}">
                <c16:uniqueId val="{00000001-A83E-4273-AE74-AB9AB3EA5D95}"/>
              </c:ext>
            </c:extLst>
          </c:dPt>
          <c:dPt>
            <c:idx val="1"/>
            <c:bubble3D val="0"/>
            <c:spPr>
              <a:solidFill>
                <a:srgbClr val="192D4E"/>
              </a:solidFill>
              <a:ln w="19050">
                <a:noFill/>
              </a:ln>
              <a:effectLst/>
            </c:spPr>
            <c:extLst>
              <c:ext xmlns:c16="http://schemas.microsoft.com/office/drawing/2014/chart" uri="{C3380CC4-5D6E-409C-BE32-E72D297353CC}">
                <c16:uniqueId val="{00000003-A83E-4273-AE74-AB9AB3EA5D95}"/>
              </c:ext>
            </c:extLst>
          </c:dPt>
          <c:dPt>
            <c:idx val="2"/>
            <c:bubble3D val="0"/>
            <c:spPr>
              <a:solidFill>
                <a:srgbClr val="192D4E"/>
              </a:solidFill>
              <a:ln w="19050">
                <a:noFill/>
              </a:ln>
              <a:effectLst/>
            </c:spPr>
            <c:extLst>
              <c:ext xmlns:c16="http://schemas.microsoft.com/office/drawing/2014/chart" uri="{C3380CC4-5D6E-409C-BE32-E72D297353CC}">
                <c16:uniqueId val="{00000005-A83E-4273-AE74-AB9AB3EA5D95}"/>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mn-lt"/>
                    <a:ea typeface="+mn-ea"/>
                    <a:cs typeface="+mn-cs"/>
                  </a:defRPr>
                </a:pPr>
                <a:endParaRPr lang="de-DE"/>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Auto</c:v>
                </c:pt>
                <c:pt idx="1">
                  <c:v>Manual</c:v>
                </c:pt>
              </c:strCache>
            </c:strRef>
          </c:cat>
          <c:val>
            <c:numRef>
              <c:f>Sheet1!$B$2:$B$3</c:f>
              <c:numCache>
                <c:formatCode>0</c:formatCode>
                <c:ptCount val="2"/>
                <c:pt idx="0">
                  <c:v>1273</c:v>
                </c:pt>
                <c:pt idx="1">
                  <c:v>1225</c:v>
                </c:pt>
              </c:numCache>
            </c:numRef>
          </c:val>
          <c:extLst>
            <c:ext xmlns:c16="http://schemas.microsoft.com/office/drawing/2014/chart" uri="{C3380CC4-5D6E-409C-BE32-E72D297353CC}">
              <c16:uniqueId val="{00000006-A83E-4273-AE74-AB9AB3EA5D95}"/>
            </c:ext>
          </c:extLst>
        </c:ser>
        <c:dLbls>
          <c:showLegendKey val="0"/>
          <c:showVal val="1"/>
          <c:showCatName val="0"/>
          <c:showSerName val="0"/>
          <c:showPercent val="0"/>
          <c:showBubbleSize val="0"/>
          <c:showLeaderLines val="1"/>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18 - 34</c:v>
                </c:pt>
              </c:strCache>
            </c:strRef>
          </c:tx>
          <c:spPr>
            <a:solidFill>
              <a:srgbClr val="192D4E"/>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20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Manual</c:v>
                </c:pt>
                <c:pt idx="1">
                  <c:v>Auto-renew</c:v>
                </c:pt>
              </c:strCache>
            </c:strRef>
          </c:cat>
          <c:val>
            <c:numRef>
              <c:f>Sheet1!$B$2:$B$3</c:f>
              <c:numCache>
                <c:formatCode>General</c:formatCode>
                <c:ptCount val="2"/>
                <c:pt idx="0">
                  <c:v>254</c:v>
                </c:pt>
                <c:pt idx="1">
                  <c:v>265</c:v>
                </c:pt>
              </c:numCache>
            </c:numRef>
          </c:val>
          <c:extLst>
            <c:ext xmlns:c16="http://schemas.microsoft.com/office/drawing/2014/chart" uri="{C3380CC4-5D6E-409C-BE32-E72D297353CC}">
              <c16:uniqueId val="{00000000-7ADD-4EBB-9225-CA65E74EB40A}"/>
            </c:ext>
          </c:extLst>
        </c:ser>
        <c:ser>
          <c:idx val="1"/>
          <c:order val="1"/>
          <c:tx>
            <c:strRef>
              <c:f>Sheet1!$C$1</c:f>
              <c:strCache>
                <c:ptCount val="1"/>
                <c:pt idx="0">
                  <c:v>35 - 54</c:v>
                </c:pt>
              </c:strCache>
            </c:strRef>
          </c:tx>
          <c:spPr>
            <a:solidFill>
              <a:srgbClr val="FFC000"/>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20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Manual</c:v>
                </c:pt>
                <c:pt idx="1">
                  <c:v>Auto-renew</c:v>
                </c:pt>
              </c:strCache>
            </c:strRef>
          </c:cat>
          <c:val>
            <c:numRef>
              <c:f>Sheet1!$C$2:$C$3</c:f>
              <c:numCache>
                <c:formatCode>General</c:formatCode>
                <c:ptCount val="2"/>
                <c:pt idx="0">
                  <c:v>336</c:v>
                </c:pt>
                <c:pt idx="1">
                  <c:v>356</c:v>
                </c:pt>
              </c:numCache>
            </c:numRef>
          </c:val>
          <c:extLst>
            <c:ext xmlns:c16="http://schemas.microsoft.com/office/drawing/2014/chart" uri="{C3380CC4-5D6E-409C-BE32-E72D297353CC}">
              <c16:uniqueId val="{00000001-7ADD-4EBB-9225-CA65E74EB40A}"/>
            </c:ext>
          </c:extLst>
        </c:ser>
        <c:ser>
          <c:idx val="2"/>
          <c:order val="2"/>
          <c:tx>
            <c:strRef>
              <c:f>Sheet1!$D$1</c:f>
              <c:strCache>
                <c:ptCount val="1"/>
                <c:pt idx="0">
                  <c:v>55 - 74</c:v>
                </c:pt>
              </c:strCache>
            </c:strRef>
          </c:tx>
          <c:spPr>
            <a:solidFill>
              <a:srgbClr val="F23E6E"/>
            </a:solidFill>
            <a:ln>
              <a:noFill/>
            </a:ln>
            <a:effectLst/>
          </c:spPr>
          <c:invertIfNegative val="0"/>
          <c:dLbls>
            <c:spPr>
              <a:noFill/>
              <a:ln>
                <a:noFill/>
              </a:ln>
              <a:effectLst/>
            </c:spPr>
            <c:txPr>
              <a:bodyPr rot="0" spcFirstLastPara="1" vertOverflow="ellipsis" vert="horz" wrap="square" lIns="38100" tIns="19050" rIns="38100" bIns="19050" anchor="ctr" anchorCtr="0">
                <a:spAutoFit/>
              </a:bodyPr>
              <a:lstStyle/>
              <a:p>
                <a:pPr algn="ctr">
                  <a:defRPr lang="en-US" sz="20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Manual</c:v>
                </c:pt>
                <c:pt idx="1">
                  <c:v>Auto-renew</c:v>
                </c:pt>
              </c:strCache>
            </c:strRef>
          </c:cat>
          <c:val>
            <c:numRef>
              <c:f>Sheet1!$D$2:$D$3</c:f>
              <c:numCache>
                <c:formatCode>General</c:formatCode>
                <c:ptCount val="2"/>
                <c:pt idx="0">
                  <c:v>341</c:v>
                </c:pt>
                <c:pt idx="1">
                  <c:v>332</c:v>
                </c:pt>
              </c:numCache>
            </c:numRef>
          </c:val>
          <c:extLst>
            <c:ext xmlns:c16="http://schemas.microsoft.com/office/drawing/2014/chart" uri="{C3380CC4-5D6E-409C-BE32-E72D297353CC}">
              <c16:uniqueId val="{00000002-7ADD-4EBB-9225-CA65E74EB40A}"/>
            </c:ext>
          </c:extLst>
        </c:ser>
        <c:ser>
          <c:idx val="3"/>
          <c:order val="3"/>
          <c:tx>
            <c:strRef>
              <c:f>Sheet1!$E$1</c:f>
              <c:strCache>
                <c:ptCount val="1"/>
                <c:pt idx="0">
                  <c:v>75 +</c:v>
                </c:pt>
              </c:strCache>
            </c:strRef>
          </c:tx>
          <c:spPr>
            <a:solidFill>
              <a:srgbClr val="06CB8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Manual</c:v>
                </c:pt>
                <c:pt idx="1">
                  <c:v>Auto-renew</c:v>
                </c:pt>
              </c:strCache>
            </c:strRef>
          </c:cat>
          <c:val>
            <c:numRef>
              <c:f>Sheet1!$E$2:$E$3</c:f>
              <c:numCache>
                <c:formatCode>General</c:formatCode>
                <c:ptCount val="2"/>
                <c:pt idx="0">
                  <c:v>295</c:v>
                </c:pt>
                <c:pt idx="1">
                  <c:v>321</c:v>
                </c:pt>
              </c:numCache>
            </c:numRef>
          </c:val>
          <c:extLst>
            <c:ext xmlns:c16="http://schemas.microsoft.com/office/drawing/2014/chart" uri="{C3380CC4-5D6E-409C-BE32-E72D297353CC}">
              <c16:uniqueId val="{00000004-7ADD-4EBB-9225-CA65E74EB40A}"/>
            </c:ext>
          </c:extLst>
        </c:ser>
        <c:dLbls>
          <c:dLblPos val="inEnd"/>
          <c:showLegendKey val="0"/>
          <c:showVal val="1"/>
          <c:showCatName val="0"/>
          <c:showSerName val="0"/>
          <c:showPercent val="0"/>
          <c:showBubbleSize val="0"/>
        </c:dLbls>
        <c:gapWidth val="219"/>
        <c:overlap val="-27"/>
        <c:axId val="454055664"/>
        <c:axId val="454057328"/>
      </c:barChart>
      <c:catAx>
        <c:axId val="45405566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bg1"/>
                </a:solidFill>
                <a:latin typeface="+mn-lt"/>
                <a:ea typeface="+mn-ea"/>
                <a:cs typeface="+mn-cs"/>
              </a:defRPr>
            </a:pPr>
            <a:endParaRPr lang="de-DE"/>
          </a:p>
        </c:txPr>
        <c:crossAx val="454057328"/>
        <c:crosses val="autoZero"/>
        <c:auto val="1"/>
        <c:lblAlgn val="ctr"/>
        <c:lblOffset val="100"/>
        <c:noMultiLvlLbl val="0"/>
      </c:catAx>
      <c:valAx>
        <c:axId val="454057328"/>
        <c:scaling>
          <c:orientation val="minMax"/>
        </c:scaling>
        <c:delete val="1"/>
        <c:axPos val="l"/>
        <c:numFmt formatCode="General" sourceLinked="1"/>
        <c:majorTickMark val="out"/>
        <c:minorTickMark val="none"/>
        <c:tickLblPos val="nextTo"/>
        <c:crossAx val="4540556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dLbls>
          <c:showLegendKey val="0"/>
          <c:showVal val="1"/>
          <c:showCatName val="0"/>
          <c:showSerName val="0"/>
          <c:showPercent val="0"/>
          <c:showBubbleSize val="0"/>
          <c:showLeaderLines val="0"/>
        </c:dLbls>
        <c:firstSliceAng val="0"/>
        <c:holeSize val="6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085284447158237E-2"/>
          <c:y val="4.2888979558504466E-2"/>
          <c:w val="0.9549147155528418"/>
          <c:h val="0.91422204088299108"/>
        </c:manualLayout>
      </c:layout>
      <c:barChart>
        <c:barDir val="bar"/>
        <c:grouping val="stacked"/>
        <c:varyColors val="0"/>
        <c:ser>
          <c:idx val="0"/>
          <c:order val="0"/>
          <c:tx>
            <c:strRef>
              <c:f>Sheet1!$B$1</c:f>
              <c:strCache>
                <c:ptCount val="1"/>
                <c:pt idx="0">
                  <c:v>Series 1</c:v>
                </c:pt>
              </c:strCache>
            </c:strRef>
          </c:tx>
          <c:spPr>
            <a:solidFill>
              <a:srgbClr val="192D4E"/>
            </a:solidFill>
            <a:ln>
              <a:noFill/>
            </a:ln>
            <a:effectLst/>
          </c:spPr>
          <c:invertIfNegative val="0"/>
          <c:dLbls>
            <c:dLbl>
              <c:idx val="0"/>
              <c:tx>
                <c:rich>
                  <a:bodyPr/>
                  <a:lstStyle/>
                  <a:p>
                    <a:r>
                      <a:rPr lang="en-US"/>
                      <a:t>79</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552B-4412-A731-D63E3B6AFBF1}"/>
                </c:ext>
              </c:extLst>
            </c:dLbl>
            <c:dLbl>
              <c:idx val="1"/>
              <c:tx>
                <c:rich>
                  <a:bodyPr/>
                  <a:lstStyle/>
                  <a:p>
                    <a:r>
                      <a:rPr lang="en-US"/>
                      <a:t>79</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9-552B-4412-A731-D63E3B6AFBF1}"/>
                </c:ext>
              </c:extLst>
            </c:dLbl>
            <c:dLbl>
              <c:idx val="2"/>
              <c:tx>
                <c:rich>
                  <a:bodyPr/>
                  <a:lstStyle/>
                  <a:p>
                    <a:r>
                      <a:rPr lang="en-US"/>
                      <a:t>59</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552B-4412-A731-D63E3B6AFBF1}"/>
                </c:ext>
              </c:extLst>
            </c:dLbl>
            <c:dLbl>
              <c:idx val="3"/>
              <c:tx>
                <c:rich>
                  <a:bodyPr/>
                  <a:lstStyle/>
                  <a:p>
                    <a:r>
                      <a:rPr lang="en-US"/>
                      <a:t>74</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552B-4412-A731-D63E3B6AFBF1}"/>
                </c:ext>
              </c:extLst>
            </c:dLbl>
            <c:dLbl>
              <c:idx val="4"/>
              <c:tx>
                <c:rich>
                  <a:bodyPr/>
                  <a:lstStyle/>
                  <a:p>
                    <a:r>
                      <a:rPr lang="en-US"/>
                      <a:t>81</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552B-4412-A731-D63E3B6AFBF1}"/>
                </c:ext>
              </c:extLst>
            </c:dLbl>
            <c:dLbl>
              <c:idx val="5"/>
              <c:tx>
                <c:rich>
                  <a:bodyPr/>
                  <a:lstStyle/>
                  <a:p>
                    <a:r>
                      <a:rPr lang="en-US" dirty="0"/>
                      <a:t>73</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552B-4412-A731-D63E3B6AFBF1}"/>
                </c:ext>
              </c:extLst>
            </c:dLbl>
            <c:dLbl>
              <c:idx val="6"/>
              <c:tx>
                <c:rich>
                  <a:bodyPr/>
                  <a:lstStyle/>
                  <a:p>
                    <a:r>
                      <a:rPr lang="en-US"/>
                      <a:t>74</a:t>
                    </a:r>
                    <a:endParaRPr lang="en-US" dirty="0"/>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552B-4412-A731-D63E3B6AFBF1}"/>
                </c:ext>
              </c:extLst>
            </c:dLbl>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Action</c:v>
                </c:pt>
                <c:pt idx="1">
                  <c:v>Comedy</c:v>
                </c:pt>
                <c:pt idx="2">
                  <c:v>Documentary</c:v>
                </c:pt>
                <c:pt idx="3">
                  <c:v>Drama</c:v>
                </c:pt>
                <c:pt idx="4">
                  <c:v>Horror</c:v>
                </c:pt>
                <c:pt idx="5">
                  <c:v>Romance</c:v>
                </c:pt>
                <c:pt idx="6">
                  <c:v>Sci-Fi</c:v>
                </c:pt>
              </c:strCache>
            </c:strRef>
          </c:cat>
          <c:val>
            <c:numRef>
              <c:f>Sheet1!$B$2:$B$8</c:f>
              <c:numCache>
                <c:formatCode>0%</c:formatCode>
                <c:ptCount val="7"/>
                <c:pt idx="0">
                  <c:v>0.79</c:v>
                </c:pt>
                <c:pt idx="1">
                  <c:v>0.79</c:v>
                </c:pt>
                <c:pt idx="2">
                  <c:v>0.59</c:v>
                </c:pt>
                <c:pt idx="3">
                  <c:v>0.74</c:v>
                </c:pt>
                <c:pt idx="4">
                  <c:v>0.81</c:v>
                </c:pt>
                <c:pt idx="5">
                  <c:v>0.73</c:v>
                </c:pt>
                <c:pt idx="6">
                  <c:v>0.74</c:v>
                </c:pt>
              </c:numCache>
            </c:numRef>
          </c:val>
          <c:extLst>
            <c:ext xmlns:c16="http://schemas.microsoft.com/office/drawing/2014/chart" uri="{C3380CC4-5D6E-409C-BE32-E72D297353CC}">
              <c16:uniqueId val="{00000000-552B-4412-A731-D63E3B6AFBF1}"/>
            </c:ext>
          </c:extLst>
        </c:ser>
        <c:ser>
          <c:idx val="1"/>
          <c:order val="1"/>
          <c:tx>
            <c:strRef>
              <c:f>Sheet1!$C$1</c:f>
              <c:strCache>
                <c:ptCount val="1"/>
                <c:pt idx="0">
                  <c:v>Series 2</c:v>
                </c:pt>
              </c:strCache>
            </c:strRef>
          </c:tx>
          <c:spPr>
            <a:solidFill>
              <a:srgbClr val="192D4E">
                <a:alpha val="50000"/>
              </a:srgbClr>
            </a:solidFill>
            <a:ln>
              <a:noFill/>
            </a:ln>
            <a:effectLst/>
          </c:spPr>
          <c:invertIfNegative val="0"/>
          <c:cat>
            <c:strRef>
              <c:f>Sheet1!$A$2:$A$8</c:f>
              <c:strCache>
                <c:ptCount val="7"/>
                <c:pt idx="0">
                  <c:v>Action</c:v>
                </c:pt>
                <c:pt idx="1">
                  <c:v>Comedy</c:v>
                </c:pt>
                <c:pt idx="2">
                  <c:v>Documentary</c:v>
                </c:pt>
                <c:pt idx="3">
                  <c:v>Drama</c:v>
                </c:pt>
                <c:pt idx="4">
                  <c:v>Horror</c:v>
                </c:pt>
                <c:pt idx="5">
                  <c:v>Romance</c:v>
                </c:pt>
                <c:pt idx="6">
                  <c:v>Sci-Fi</c:v>
                </c:pt>
              </c:strCache>
            </c:strRef>
          </c:cat>
          <c:val>
            <c:numRef>
              <c:f>Sheet1!$C$2:$C$8</c:f>
              <c:numCache>
                <c:formatCode>0%</c:formatCode>
                <c:ptCount val="7"/>
                <c:pt idx="0">
                  <c:v>0.35999999999999988</c:v>
                </c:pt>
                <c:pt idx="1">
                  <c:v>0.35999999999999988</c:v>
                </c:pt>
                <c:pt idx="2">
                  <c:v>0.55999999999999994</c:v>
                </c:pt>
                <c:pt idx="3">
                  <c:v>0.40999999999999992</c:v>
                </c:pt>
                <c:pt idx="4">
                  <c:v>0.33999999999999986</c:v>
                </c:pt>
                <c:pt idx="5">
                  <c:v>0.41999999999999993</c:v>
                </c:pt>
                <c:pt idx="6">
                  <c:v>0.40999999999999992</c:v>
                </c:pt>
              </c:numCache>
            </c:numRef>
          </c:val>
          <c:extLst>
            <c:ext xmlns:c16="http://schemas.microsoft.com/office/drawing/2014/chart" uri="{C3380CC4-5D6E-409C-BE32-E72D297353CC}">
              <c16:uniqueId val="{00000001-552B-4412-A731-D63E3B6AFBF1}"/>
            </c:ext>
          </c:extLst>
        </c:ser>
        <c:dLbls>
          <c:showLegendKey val="0"/>
          <c:showVal val="0"/>
          <c:showCatName val="0"/>
          <c:showSerName val="0"/>
          <c:showPercent val="0"/>
          <c:showBubbleSize val="0"/>
        </c:dLbls>
        <c:gapWidth val="35"/>
        <c:overlap val="100"/>
        <c:axId val="1667819055"/>
        <c:axId val="1667815727"/>
      </c:barChart>
      <c:catAx>
        <c:axId val="1667819055"/>
        <c:scaling>
          <c:orientation val="minMax"/>
        </c:scaling>
        <c:delete val="1"/>
        <c:axPos val="l"/>
        <c:numFmt formatCode="General" sourceLinked="1"/>
        <c:majorTickMark val="none"/>
        <c:minorTickMark val="none"/>
        <c:tickLblPos val="nextTo"/>
        <c:crossAx val="1667815727"/>
        <c:crosses val="autoZero"/>
        <c:auto val="1"/>
        <c:lblAlgn val="ctr"/>
        <c:lblOffset val="100"/>
        <c:noMultiLvlLbl val="0"/>
      </c:catAx>
      <c:valAx>
        <c:axId val="1667815727"/>
        <c:scaling>
          <c:orientation val="minMax"/>
        </c:scaling>
        <c:delete val="1"/>
        <c:axPos val="b"/>
        <c:numFmt formatCode="0%" sourceLinked="1"/>
        <c:majorTickMark val="none"/>
        <c:minorTickMark val="none"/>
        <c:tickLblPos val="nextTo"/>
        <c:crossAx val="166781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085185185185186E-2"/>
          <c:y val="4.2888979558504466E-2"/>
          <c:w val="0.9549147155528418"/>
          <c:h val="0.91422204088299108"/>
        </c:manualLayout>
      </c:layout>
      <c:barChart>
        <c:barDir val="bar"/>
        <c:grouping val="stacked"/>
        <c:varyColors val="0"/>
        <c:ser>
          <c:idx val="0"/>
          <c:order val="0"/>
          <c:tx>
            <c:strRef>
              <c:f>Sheet1!$B$1</c:f>
              <c:strCache>
                <c:ptCount val="1"/>
                <c:pt idx="0">
                  <c:v>Series 1</c:v>
                </c:pt>
              </c:strCache>
            </c:strRef>
          </c:tx>
          <c:spPr>
            <a:solidFill>
              <a:srgbClr val="FFC000"/>
            </a:solidFill>
            <a:ln>
              <a:noFill/>
            </a:ln>
            <a:effectLst/>
          </c:spPr>
          <c:invertIfNegative val="0"/>
          <c:dLbls>
            <c:dLbl>
              <c:idx val="0"/>
              <c:tx>
                <c:rich>
                  <a:bodyPr/>
                  <a:lstStyle/>
                  <a:p>
                    <a:r>
                      <a:rPr lang="en-US" dirty="0"/>
                      <a:t>95</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AFE0-4232-BB8F-0F75AC165130}"/>
                </c:ext>
              </c:extLst>
            </c:dLbl>
            <c:dLbl>
              <c:idx val="1"/>
              <c:tx>
                <c:rich>
                  <a:bodyPr/>
                  <a:lstStyle/>
                  <a:p>
                    <a:r>
                      <a:rPr lang="en-US" dirty="0"/>
                      <a:t>104</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AFE0-4232-BB8F-0F75AC165130}"/>
                </c:ext>
              </c:extLst>
            </c:dLbl>
            <c:dLbl>
              <c:idx val="2"/>
              <c:tx>
                <c:rich>
                  <a:bodyPr/>
                  <a:lstStyle/>
                  <a:p>
                    <a:r>
                      <a:rPr lang="en-US" dirty="0"/>
                      <a:t>108</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AFE0-4232-BB8F-0F75AC165130}"/>
                </c:ext>
              </c:extLst>
            </c:dLbl>
            <c:dLbl>
              <c:idx val="3"/>
              <c:tx>
                <c:rich>
                  <a:bodyPr/>
                  <a:lstStyle/>
                  <a:p>
                    <a:r>
                      <a:rPr lang="en-US" dirty="0"/>
                      <a:t>101</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AFE0-4232-BB8F-0F75AC165130}"/>
                </c:ext>
              </c:extLst>
            </c:dLbl>
            <c:dLbl>
              <c:idx val="4"/>
              <c:tx>
                <c:rich>
                  <a:bodyPr/>
                  <a:lstStyle/>
                  <a:p>
                    <a:r>
                      <a:rPr lang="en-US" dirty="0"/>
                      <a:t>109</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AFE0-4232-BB8F-0F75AC165130}"/>
                </c:ext>
              </c:extLst>
            </c:dLbl>
            <c:dLbl>
              <c:idx val="5"/>
              <c:tx>
                <c:rich>
                  <a:bodyPr/>
                  <a:lstStyle/>
                  <a:p>
                    <a:r>
                      <a:rPr lang="en-US" dirty="0"/>
                      <a:t>103</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AFE0-4232-BB8F-0F75AC165130}"/>
                </c:ext>
              </c:extLst>
            </c:dLbl>
            <c:dLbl>
              <c:idx val="6"/>
              <c:tx>
                <c:rich>
                  <a:bodyPr/>
                  <a:lstStyle/>
                  <a:p>
                    <a:r>
                      <a:rPr lang="en-US" dirty="0"/>
                      <a:t>72</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AFE0-4232-BB8F-0F75AC165130}"/>
                </c:ext>
              </c:extLst>
            </c:dLbl>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Action</c:v>
                </c:pt>
                <c:pt idx="1">
                  <c:v>Comedy</c:v>
                </c:pt>
                <c:pt idx="2">
                  <c:v>Documentary</c:v>
                </c:pt>
                <c:pt idx="3">
                  <c:v>Drama</c:v>
                </c:pt>
                <c:pt idx="4">
                  <c:v>Horror</c:v>
                </c:pt>
                <c:pt idx="5">
                  <c:v>Romance</c:v>
                </c:pt>
                <c:pt idx="6">
                  <c:v>Sci-Fi</c:v>
                </c:pt>
              </c:strCache>
            </c:strRef>
          </c:cat>
          <c:val>
            <c:numRef>
              <c:f>Sheet1!$B$2:$B$8</c:f>
              <c:numCache>
                <c:formatCode>0%</c:formatCode>
                <c:ptCount val="7"/>
                <c:pt idx="0">
                  <c:v>0.95</c:v>
                </c:pt>
                <c:pt idx="1">
                  <c:v>1.04</c:v>
                </c:pt>
                <c:pt idx="2">
                  <c:v>1.08</c:v>
                </c:pt>
                <c:pt idx="3">
                  <c:v>1.01</c:v>
                </c:pt>
                <c:pt idx="4">
                  <c:v>1.0900000000000001</c:v>
                </c:pt>
                <c:pt idx="5">
                  <c:v>1.03</c:v>
                </c:pt>
                <c:pt idx="6">
                  <c:v>0.72</c:v>
                </c:pt>
              </c:numCache>
            </c:numRef>
          </c:val>
          <c:extLst>
            <c:ext xmlns:c16="http://schemas.microsoft.com/office/drawing/2014/chart" uri="{C3380CC4-5D6E-409C-BE32-E72D297353CC}">
              <c16:uniqueId val="{00000007-AFE0-4232-BB8F-0F75AC165130}"/>
            </c:ext>
          </c:extLst>
        </c:ser>
        <c:ser>
          <c:idx val="1"/>
          <c:order val="1"/>
          <c:tx>
            <c:strRef>
              <c:f>Sheet1!$C$1</c:f>
              <c:strCache>
                <c:ptCount val="1"/>
                <c:pt idx="0">
                  <c:v>Series 2</c:v>
                </c:pt>
              </c:strCache>
            </c:strRef>
          </c:tx>
          <c:spPr>
            <a:solidFill>
              <a:srgbClr val="FFC000">
                <a:alpha val="50000"/>
              </a:srgbClr>
            </a:solidFill>
            <a:ln>
              <a:noFill/>
            </a:ln>
            <a:effectLst/>
          </c:spPr>
          <c:invertIfNegative val="0"/>
          <c:cat>
            <c:strRef>
              <c:f>Sheet1!$A$2:$A$8</c:f>
              <c:strCache>
                <c:ptCount val="7"/>
                <c:pt idx="0">
                  <c:v>Action</c:v>
                </c:pt>
                <c:pt idx="1">
                  <c:v>Comedy</c:v>
                </c:pt>
                <c:pt idx="2">
                  <c:v>Documentary</c:v>
                </c:pt>
                <c:pt idx="3">
                  <c:v>Drama</c:v>
                </c:pt>
                <c:pt idx="4">
                  <c:v>Horror</c:v>
                </c:pt>
                <c:pt idx="5">
                  <c:v>Romance</c:v>
                </c:pt>
                <c:pt idx="6">
                  <c:v>Sci-Fi</c:v>
                </c:pt>
              </c:strCache>
            </c:strRef>
          </c:cat>
          <c:val>
            <c:numRef>
              <c:f>Sheet1!$C$2:$C$8</c:f>
              <c:numCache>
                <c:formatCode>0%</c:formatCode>
                <c:ptCount val="7"/>
                <c:pt idx="0">
                  <c:v>0.19999999999999996</c:v>
                </c:pt>
                <c:pt idx="1">
                  <c:v>0.10999999999999988</c:v>
                </c:pt>
                <c:pt idx="2">
                  <c:v>6.999999999999984E-2</c:v>
                </c:pt>
                <c:pt idx="3">
                  <c:v>0.1399999999999999</c:v>
                </c:pt>
                <c:pt idx="4">
                  <c:v>5.9999999999999831E-2</c:v>
                </c:pt>
                <c:pt idx="5">
                  <c:v>0.11999999999999988</c:v>
                </c:pt>
                <c:pt idx="6">
                  <c:v>0.42999999999999994</c:v>
                </c:pt>
              </c:numCache>
            </c:numRef>
          </c:val>
          <c:extLst>
            <c:ext xmlns:c16="http://schemas.microsoft.com/office/drawing/2014/chart" uri="{C3380CC4-5D6E-409C-BE32-E72D297353CC}">
              <c16:uniqueId val="{00000008-AFE0-4232-BB8F-0F75AC165130}"/>
            </c:ext>
          </c:extLst>
        </c:ser>
        <c:dLbls>
          <c:showLegendKey val="0"/>
          <c:showVal val="0"/>
          <c:showCatName val="0"/>
          <c:showSerName val="0"/>
          <c:showPercent val="0"/>
          <c:showBubbleSize val="0"/>
        </c:dLbls>
        <c:gapWidth val="35"/>
        <c:overlap val="100"/>
        <c:axId val="1667819055"/>
        <c:axId val="1667815727"/>
      </c:barChart>
      <c:catAx>
        <c:axId val="1667819055"/>
        <c:scaling>
          <c:orientation val="minMax"/>
        </c:scaling>
        <c:delete val="1"/>
        <c:axPos val="l"/>
        <c:numFmt formatCode="General" sourceLinked="1"/>
        <c:majorTickMark val="none"/>
        <c:minorTickMark val="none"/>
        <c:tickLblPos val="nextTo"/>
        <c:crossAx val="1667815727"/>
        <c:crosses val="autoZero"/>
        <c:auto val="1"/>
        <c:lblAlgn val="ctr"/>
        <c:lblOffset val="100"/>
        <c:noMultiLvlLbl val="0"/>
      </c:catAx>
      <c:valAx>
        <c:axId val="1667815727"/>
        <c:scaling>
          <c:orientation val="minMax"/>
        </c:scaling>
        <c:delete val="1"/>
        <c:axPos val="b"/>
        <c:numFmt formatCode="0%" sourceLinked="1"/>
        <c:majorTickMark val="none"/>
        <c:minorTickMark val="none"/>
        <c:tickLblPos val="nextTo"/>
        <c:crossAx val="166781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085284447158237E-2"/>
          <c:y val="4.2888979558504466E-2"/>
          <c:w val="0.9549147155528418"/>
          <c:h val="0.91422204088299108"/>
        </c:manualLayout>
      </c:layout>
      <c:barChart>
        <c:barDir val="bar"/>
        <c:grouping val="stacked"/>
        <c:varyColors val="0"/>
        <c:ser>
          <c:idx val="0"/>
          <c:order val="0"/>
          <c:tx>
            <c:strRef>
              <c:f>Sheet1!$B$1</c:f>
              <c:strCache>
                <c:ptCount val="1"/>
                <c:pt idx="0">
                  <c:v>Series 1</c:v>
                </c:pt>
              </c:strCache>
            </c:strRef>
          </c:tx>
          <c:spPr>
            <a:solidFill>
              <a:srgbClr val="FF0000">
                <a:alpha val="50000"/>
              </a:srgbClr>
            </a:solidFill>
            <a:ln>
              <a:noFill/>
            </a:ln>
            <a:effectLst/>
          </c:spPr>
          <c:invertIfNegative val="0"/>
          <c:cat>
            <c:strRef>
              <c:f>Sheet1!$A$2:$A$8</c:f>
              <c:strCache>
                <c:ptCount val="7"/>
                <c:pt idx="0">
                  <c:v>Action</c:v>
                </c:pt>
                <c:pt idx="1">
                  <c:v>Comedy</c:v>
                </c:pt>
                <c:pt idx="2">
                  <c:v>Documentary</c:v>
                </c:pt>
                <c:pt idx="3">
                  <c:v>Drama</c:v>
                </c:pt>
                <c:pt idx="4">
                  <c:v>Horror</c:v>
                </c:pt>
                <c:pt idx="5">
                  <c:v>Romance</c:v>
                </c:pt>
                <c:pt idx="6">
                  <c:v>Sci-Fi</c:v>
                </c:pt>
              </c:strCache>
            </c:strRef>
          </c:cat>
          <c:val>
            <c:numRef>
              <c:f>Sheet1!$B$2:$B$8</c:f>
              <c:numCache>
                <c:formatCode>0%</c:formatCode>
                <c:ptCount val="7"/>
                <c:pt idx="0">
                  <c:v>0.11999999999999988</c:v>
                </c:pt>
                <c:pt idx="1">
                  <c:v>0.30999999999999994</c:v>
                </c:pt>
                <c:pt idx="2">
                  <c:v>0.18999999999999995</c:v>
                </c:pt>
                <c:pt idx="3">
                  <c:v>0.20999999999999996</c:v>
                </c:pt>
                <c:pt idx="4">
                  <c:v>0.1399999999999999</c:v>
                </c:pt>
                <c:pt idx="5">
                  <c:v>8.9999999999999858E-2</c:v>
                </c:pt>
                <c:pt idx="6">
                  <c:v>0.2599999999999999</c:v>
                </c:pt>
              </c:numCache>
            </c:numRef>
          </c:val>
          <c:extLst>
            <c:ext xmlns:c16="http://schemas.microsoft.com/office/drawing/2014/chart" uri="{C3380CC4-5D6E-409C-BE32-E72D297353CC}">
              <c16:uniqueId val="{00000007-E1C6-42B4-ADC7-6439EE2348C3}"/>
            </c:ext>
          </c:extLst>
        </c:ser>
        <c:ser>
          <c:idx val="1"/>
          <c:order val="1"/>
          <c:tx>
            <c:strRef>
              <c:f>Sheet1!$C$1</c:f>
              <c:strCache>
                <c:ptCount val="1"/>
                <c:pt idx="0">
                  <c:v>Series 2</c:v>
                </c:pt>
              </c:strCache>
            </c:strRef>
          </c:tx>
          <c:spPr>
            <a:solidFill>
              <a:srgbClr val="F23E6E"/>
            </a:solidFill>
            <a:ln>
              <a:noFill/>
            </a:ln>
            <a:effectLst/>
          </c:spPr>
          <c:invertIfNegative val="0"/>
          <c:dLbls>
            <c:dLbl>
              <c:idx val="0"/>
              <c:tx>
                <c:rich>
                  <a:bodyPr/>
                  <a:lstStyle/>
                  <a:p>
                    <a:r>
                      <a:rPr lang="en-US" dirty="0"/>
                      <a:t>103</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E1C6-42B4-ADC7-6439EE2348C3}"/>
                </c:ext>
              </c:extLst>
            </c:dLbl>
            <c:dLbl>
              <c:idx val="1"/>
              <c:tx>
                <c:rich>
                  <a:bodyPr/>
                  <a:lstStyle/>
                  <a:p>
                    <a:r>
                      <a:rPr lang="en-US" dirty="0"/>
                      <a:t>84</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F-E1C6-42B4-ADC7-6439EE2348C3}"/>
                </c:ext>
              </c:extLst>
            </c:dLbl>
            <c:dLbl>
              <c:idx val="2"/>
              <c:tx>
                <c:rich>
                  <a:bodyPr/>
                  <a:lstStyle/>
                  <a:p>
                    <a:r>
                      <a:rPr lang="en-US" dirty="0"/>
                      <a:t>96</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E1C6-42B4-ADC7-6439EE2348C3}"/>
                </c:ext>
              </c:extLst>
            </c:dLbl>
            <c:dLbl>
              <c:idx val="3"/>
              <c:tx>
                <c:rich>
                  <a:bodyPr/>
                  <a:lstStyle/>
                  <a:p>
                    <a:r>
                      <a:rPr lang="en-US" dirty="0"/>
                      <a:t>94</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E1C6-42B4-ADC7-6439EE2348C3}"/>
                </c:ext>
              </c:extLst>
            </c:dLbl>
            <c:dLbl>
              <c:idx val="4"/>
              <c:tx>
                <c:rich>
                  <a:bodyPr/>
                  <a:lstStyle/>
                  <a:p>
                    <a:r>
                      <a:rPr lang="en-US" dirty="0"/>
                      <a:t>101</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A-E1C6-42B4-ADC7-6439EE2348C3}"/>
                </c:ext>
              </c:extLst>
            </c:dLbl>
            <c:dLbl>
              <c:idx val="5"/>
              <c:tx>
                <c:rich>
                  <a:bodyPr/>
                  <a:lstStyle/>
                  <a:p>
                    <a:r>
                      <a:rPr lang="en-US" dirty="0"/>
                      <a:t>106</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E1C6-42B4-ADC7-6439EE2348C3}"/>
                </c:ext>
              </c:extLst>
            </c:dLbl>
            <c:dLbl>
              <c:idx val="6"/>
              <c:layout>
                <c:manualLayout>
                  <c:x val="0.2171597109894492"/>
                  <c:y val="-3.8989981416822244E-3"/>
                </c:manualLayout>
              </c:layout>
              <c:tx>
                <c:rich>
                  <a:bodyPr/>
                  <a:lstStyle/>
                  <a:p>
                    <a:r>
                      <a:rPr lang="en-US" dirty="0"/>
                      <a:t>89</a:t>
                    </a:r>
                  </a:p>
                </c:rich>
              </c:tx>
              <c:dLblPos val="ctr"/>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E1C6-42B4-ADC7-6439EE2348C3}"/>
                </c:ext>
              </c:extLst>
            </c:dLbl>
            <c:spPr>
              <a:noFill/>
              <a:ln>
                <a:noFill/>
              </a:ln>
              <a:effectLst/>
            </c:spPr>
            <c:txPr>
              <a:bodyPr rot="0" spcFirstLastPara="1" vertOverflow="ellipsis" vert="horz" wrap="square" lIns="38100" tIns="19050" rIns="38100" bIns="19050" anchor="ctr" anchorCtr="0">
                <a:spAutoFit/>
              </a:bodyPr>
              <a:lstStyle/>
              <a:p>
                <a:pPr algn="ctr">
                  <a:defRPr lang="en-US" sz="20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Action</c:v>
                </c:pt>
                <c:pt idx="1">
                  <c:v>Comedy</c:v>
                </c:pt>
                <c:pt idx="2">
                  <c:v>Documentary</c:v>
                </c:pt>
                <c:pt idx="3">
                  <c:v>Drama</c:v>
                </c:pt>
                <c:pt idx="4">
                  <c:v>Horror</c:v>
                </c:pt>
                <c:pt idx="5">
                  <c:v>Romance</c:v>
                </c:pt>
                <c:pt idx="6">
                  <c:v>Sci-Fi</c:v>
                </c:pt>
              </c:strCache>
            </c:strRef>
          </c:cat>
          <c:val>
            <c:numRef>
              <c:f>Sheet1!$C$2:$C$8</c:f>
              <c:numCache>
                <c:formatCode>0%</c:formatCode>
                <c:ptCount val="7"/>
                <c:pt idx="0">
                  <c:v>1.03</c:v>
                </c:pt>
                <c:pt idx="1">
                  <c:v>0.84</c:v>
                </c:pt>
                <c:pt idx="2">
                  <c:v>0.96</c:v>
                </c:pt>
                <c:pt idx="3">
                  <c:v>0.94</c:v>
                </c:pt>
                <c:pt idx="4">
                  <c:v>1.01</c:v>
                </c:pt>
                <c:pt idx="5">
                  <c:v>1.06</c:v>
                </c:pt>
                <c:pt idx="6">
                  <c:v>0.89</c:v>
                </c:pt>
              </c:numCache>
            </c:numRef>
          </c:val>
          <c:extLst>
            <c:ext xmlns:c15="http://schemas.microsoft.com/office/drawing/2012/chart" uri="{02D57815-91ED-43cb-92C2-25804820EDAC}">
              <c15:datalabelsRange>
                <c15:f>Sheet1!$H$14:$H$20</c15:f>
                <c15:dlblRangeCache>
                  <c:ptCount val="7"/>
                </c15:dlblRangeCache>
              </c15:datalabelsRange>
            </c:ext>
            <c:ext xmlns:c16="http://schemas.microsoft.com/office/drawing/2014/chart" uri="{C3380CC4-5D6E-409C-BE32-E72D297353CC}">
              <c16:uniqueId val="{00000008-E1C6-42B4-ADC7-6439EE2348C3}"/>
            </c:ext>
          </c:extLst>
        </c:ser>
        <c:dLbls>
          <c:showLegendKey val="0"/>
          <c:showVal val="0"/>
          <c:showCatName val="0"/>
          <c:showSerName val="0"/>
          <c:showPercent val="0"/>
          <c:showBubbleSize val="0"/>
        </c:dLbls>
        <c:gapWidth val="35"/>
        <c:overlap val="100"/>
        <c:axId val="1667819055"/>
        <c:axId val="1667815727"/>
      </c:barChart>
      <c:catAx>
        <c:axId val="1667819055"/>
        <c:scaling>
          <c:orientation val="minMax"/>
        </c:scaling>
        <c:delete val="1"/>
        <c:axPos val="l"/>
        <c:numFmt formatCode="General" sourceLinked="1"/>
        <c:majorTickMark val="none"/>
        <c:minorTickMark val="none"/>
        <c:tickLblPos val="nextTo"/>
        <c:crossAx val="1667815727"/>
        <c:crosses val="autoZero"/>
        <c:auto val="1"/>
        <c:lblAlgn val="ctr"/>
        <c:lblOffset val="100"/>
        <c:noMultiLvlLbl val="0"/>
      </c:catAx>
      <c:valAx>
        <c:axId val="1667815727"/>
        <c:scaling>
          <c:orientation val="minMax"/>
        </c:scaling>
        <c:delete val="1"/>
        <c:axPos val="b"/>
        <c:numFmt formatCode="0%" sourceLinked="1"/>
        <c:majorTickMark val="none"/>
        <c:minorTickMark val="none"/>
        <c:tickLblPos val="nextTo"/>
        <c:crossAx val="166781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085284447158237E-2"/>
          <c:y val="4.2888979558504466E-2"/>
          <c:w val="0.9549147155528418"/>
          <c:h val="0.91422204088299108"/>
        </c:manualLayout>
      </c:layout>
      <c:barChart>
        <c:barDir val="bar"/>
        <c:grouping val="stacked"/>
        <c:varyColors val="0"/>
        <c:ser>
          <c:idx val="0"/>
          <c:order val="0"/>
          <c:tx>
            <c:strRef>
              <c:f>Sheet1!$B$1</c:f>
              <c:strCache>
                <c:ptCount val="1"/>
                <c:pt idx="0">
                  <c:v>Series 1</c:v>
                </c:pt>
              </c:strCache>
            </c:strRef>
          </c:tx>
          <c:spPr>
            <a:solidFill>
              <a:srgbClr val="06CB83">
                <a:alpha val="50000"/>
              </a:srgbClr>
            </a:solidFill>
            <a:ln>
              <a:noFill/>
            </a:ln>
            <a:effectLst/>
          </c:spPr>
          <c:invertIfNegative val="0"/>
          <c:cat>
            <c:strRef>
              <c:f>Sheet1!$A$2:$A$8</c:f>
              <c:strCache>
                <c:ptCount val="7"/>
                <c:pt idx="0">
                  <c:v>Action</c:v>
                </c:pt>
                <c:pt idx="1">
                  <c:v>Comedy</c:v>
                </c:pt>
                <c:pt idx="2">
                  <c:v>Documentary</c:v>
                </c:pt>
                <c:pt idx="3">
                  <c:v>Drama</c:v>
                </c:pt>
                <c:pt idx="4">
                  <c:v>Horror</c:v>
                </c:pt>
                <c:pt idx="5">
                  <c:v>Romance</c:v>
                </c:pt>
                <c:pt idx="6">
                  <c:v>Sci-Fi</c:v>
                </c:pt>
              </c:strCache>
            </c:strRef>
          </c:cat>
          <c:val>
            <c:numRef>
              <c:f>Sheet1!$B$2:$B$8</c:f>
              <c:numCache>
                <c:formatCode>0%</c:formatCode>
                <c:ptCount val="7"/>
                <c:pt idx="0">
                  <c:v>0.11999999999999988</c:v>
                </c:pt>
                <c:pt idx="1">
                  <c:v>0.32999999999999996</c:v>
                </c:pt>
                <c:pt idx="2">
                  <c:v>0.37999999999999989</c:v>
                </c:pt>
                <c:pt idx="3">
                  <c:v>0.22999999999999987</c:v>
                </c:pt>
                <c:pt idx="4">
                  <c:v>0.22999999999999987</c:v>
                </c:pt>
                <c:pt idx="5">
                  <c:v>0.28999999999999992</c:v>
                </c:pt>
                <c:pt idx="6">
                  <c:v>0.30999999999999994</c:v>
                </c:pt>
              </c:numCache>
            </c:numRef>
          </c:val>
          <c:extLst>
            <c:ext xmlns:c16="http://schemas.microsoft.com/office/drawing/2014/chart" uri="{C3380CC4-5D6E-409C-BE32-E72D297353CC}">
              <c16:uniqueId val="{00000007-E29A-496D-B173-76863E4C99F3}"/>
            </c:ext>
          </c:extLst>
        </c:ser>
        <c:ser>
          <c:idx val="1"/>
          <c:order val="1"/>
          <c:tx>
            <c:strRef>
              <c:f>Sheet1!$C$1</c:f>
              <c:strCache>
                <c:ptCount val="1"/>
                <c:pt idx="0">
                  <c:v>Series 2</c:v>
                </c:pt>
              </c:strCache>
            </c:strRef>
          </c:tx>
          <c:spPr>
            <a:solidFill>
              <a:srgbClr val="06CB83"/>
            </a:solidFill>
            <a:ln>
              <a:noFill/>
            </a:ln>
            <a:effectLst/>
          </c:spPr>
          <c:invertIfNegative val="0"/>
          <c:dLbls>
            <c:dLbl>
              <c:idx val="0"/>
              <c:tx>
                <c:rich>
                  <a:bodyPr/>
                  <a:lstStyle/>
                  <a:p>
                    <a:r>
                      <a:rPr lang="en-US" dirty="0"/>
                      <a:t>103</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10-E29A-496D-B173-76863E4C99F3}"/>
                </c:ext>
              </c:extLst>
            </c:dLbl>
            <c:dLbl>
              <c:idx val="1"/>
              <c:tx>
                <c:rich>
                  <a:bodyPr/>
                  <a:lstStyle/>
                  <a:p>
                    <a:r>
                      <a:rPr lang="en-US" dirty="0"/>
                      <a:t>82</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F-E29A-496D-B173-76863E4C99F3}"/>
                </c:ext>
              </c:extLst>
            </c:dLbl>
            <c:dLbl>
              <c:idx val="2"/>
              <c:tx>
                <c:rich>
                  <a:bodyPr/>
                  <a:lstStyle/>
                  <a:p>
                    <a:r>
                      <a:rPr lang="en-US" dirty="0"/>
                      <a:t>77</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E-E29A-496D-B173-76863E4C99F3}"/>
                </c:ext>
              </c:extLst>
            </c:dLbl>
            <c:dLbl>
              <c:idx val="3"/>
              <c:tx>
                <c:rich>
                  <a:bodyPr/>
                  <a:lstStyle/>
                  <a:p>
                    <a:r>
                      <a:rPr lang="en-US" dirty="0"/>
                      <a:t>92</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D-E29A-496D-B173-76863E4C99F3}"/>
                </c:ext>
              </c:extLst>
            </c:dLbl>
            <c:dLbl>
              <c:idx val="4"/>
              <c:tx>
                <c:rich>
                  <a:bodyPr/>
                  <a:lstStyle/>
                  <a:p>
                    <a:r>
                      <a:rPr lang="en-US" dirty="0"/>
                      <a:t>92</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C-E29A-496D-B173-76863E4C99F3}"/>
                </c:ext>
              </c:extLst>
            </c:dLbl>
            <c:dLbl>
              <c:idx val="5"/>
              <c:tx>
                <c:rich>
                  <a:bodyPr/>
                  <a:lstStyle/>
                  <a:p>
                    <a:r>
                      <a:rPr lang="en-US" dirty="0"/>
                      <a:t>86</a:t>
                    </a:r>
                  </a:p>
                </c:rich>
              </c:tx>
              <c:dLblPos val="inEnd"/>
              <c:showLegendKey val="0"/>
              <c:showVal val="1"/>
              <c:showCatName val="0"/>
              <c:showSerName val="0"/>
              <c:showPercent val="0"/>
              <c:showBubbleSize val="0"/>
              <c:extLst>
                <c:ext xmlns:c15="http://schemas.microsoft.com/office/drawing/2012/chart" uri="{CE6537A1-D6FC-4f65-9D91-7224C49458BB}">
                  <c15:showDataLabelsRange val="1"/>
                </c:ext>
                <c:ext xmlns:c16="http://schemas.microsoft.com/office/drawing/2014/chart" uri="{C3380CC4-5D6E-409C-BE32-E72D297353CC}">
                  <c16:uniqueId val="{0000000B-E29A-496D-B173-76863E4C99F3}"/>
                </c:ext>
              </c:extLst>
            </c:dLbl>
            <c:dLbl>
              <c:idx val="6"/>
              <c:tx>
                <c:rich>
                  <a:bodyPr/>
                  <a:lstStyle/>
                  <a:p>
                    <a:fld id="{32B849F6-6D2B-4774-BFB4-0BCA31B33297}" type="CELLRANGE">
                      <a:rPr lang="en-US" smtClean="0"/>
                      <a:pPr/>
                      <a:t>[CELLRANGE]</a:t>
                    </a:fld>
                    <a:r>
                      <a:rPr lang="en-US" dirty="0"/>
                      <a:t>84</a:t>
                    </a:r>
                  </a:p>
                </c:rich>
              </c:tx>
              <c:dLblPos val="inEnd"/>
              <c:showLegendKey val="0"/>
              <c:showVal val="1"/>
              <c:showCatName val="0"/>
              <c:showSerName val="0"/>
              <c:showPercent val="0"/>
              <c:showBubbleSize val="0"/>
              <c:extLst>
                <c:ext xmlns:c15="http://schemas.microsoft.com/office/drawing/2012/chart" uri="{CE6537A1-D6FC-4f65-9D91-7224C49458BB}">
                  <c15:dlblFieldTable/>
                  <c15:showDataLabelsRange val="1"/>
                </c:ext>
                <c:ext xmlns:c16="http://schemas.microsoft.com/office/drawing/2014/chart" uri="{C3380CC4-5D6E-409C-BE32-E72D297353CC}">
                  <c16:uniqueId val="{0000000A-E29A-496D-B173-76863E4C99F3}"/>
                </c:ext>
              </c:extLst>
            </c:dLbl>
            <c:spPr>
              <a:noFill/>
              <a:ln>
                <a:noFill/>
              </a:ln>
              <a:effectLst/>
            </c:spPr>
            <c:txPr>
              <a:bodyPr rot="0" spcFirstLastPara="1" vertOverflow="ellipsis" vert="horz" wrap="square" lIns="38100" tIns="19050" rIns="38100" bIns="19050" anchor="ctr" anchorCtr="0">
                <a:spAutoFit/>
              </a:bodyPr>
              <a:lstStyle/>
              <a:p>
                <a:pPr algn="ctr">
                  <a:defRPr lang="en-US" sz="20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DataLabelsRange val="1"/>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Action</c:v>
                </c:pt>
                <c:pt idx="1">
                  <c:v>Comedy</c:v>
                </c:pt>
                <c:pt idx="2">
                  <c:v>Documentary</c:v>
                </c:pt>
                <c:pt idx="3">
                  <c:v>Drama</c:v>
                </c:pt>
                <c:pt idx="4">
                  <c:v>Horror</c:v>
                </c:pt>
                <c:pt idx="5">
                  <c:v>Romance</c:v>
                </c:pt>
                <c:pt idx="6">
                  <c:v>Sci-Fi</c:v>
                </c:pt>
              </c:strCache>
            </c:strRef>
          </c:cat>
          <c:val>
            <c:numRef>
              <c:f>Sheet1!$C$2:$C$8</c:f>
              <c:numCache>
                <c:formatCode>0%</c:formatCode>
                <c:ptCount val="7"/>
                <c:pt idx="0">
                  <c:v>1.03</c:v>
                </c:pt>
                <c:pt idx="1">
                  <c:v>0.82</c:v>
                </c:pt>
                <c:pt idx="2">
                  <c:v>0.77</c:v>
                </c:pt>
                <c:pt idx="3">
                  <c:v>0.92</c:v>
                </c:pt>
                <c:pt idx="4">
                  <c:v>0.92</c:v>
                </c:pt>
                <c:pt idx="5">
                  <c:v>0.86</c:v>
                </c:pt>
                <c:pt idx="6">
                  <c:v>0.84</c:v>
                </c:pt>
              </c:numCache>
            </c:numRef>
          </c:val>
          <c:extLst>
            <c:ext xmlns:c15="http://schemas.microsoft.com/office/drawing/2012/chart" uri="{02D57815-91ED-43cb-92C2-25804820EDAC}">
              <c15:datalabelsRange>
                <c15:f>Sheet1!$I$14:$I$20</c15:f>
                <c15:dlblRangeCache>
                  <c:ptCount val="7"/>
                </c15:dlblRangeCache>
              </c15:datalabelsRange>
            </c:ext>
            <c:ext xmlns:c16="http://schemas.microsoft.com/office/drawing/2014/chart" uri="{C3380CC4-5D6E-409C-BE32-E72D297353CC}">
              <c16:uniqueId val="{00000008-E29A-496D-B173-76863E4C99F3}"/>
            </c:ext>
          </c:extLst>
        </c:ser>
        <c:dLbls>
          <c:showLegendKey val="0"/>
          <c:showVal val="0"/>
          <c:showCatName val="0"/>
          <c:showSerName val="0"/>
          <c:showPercent val="0"/>
          <c:showBubbleSize val="0"/>
        </c:dLbls>
        <c:gapWidth val="35"/>
        <c:overlap val="100"/>
        <c:axId val="1667819055"/>
        <c:axId val="1667815727"/>
      </c:barChart>
      <c:catAx>
        <c:axId val="1667819055"/>
        <c:scaling>
          <c:orientation val="minMax"/>
        </c:scaling>
        <c:delete val="1"/>
        <c:axPos val="l"/>
        <c:numFmt formatCode="General" sourceLinked="1"/>
        <c:majorTickMark val="none"/>
        <c:minorTickMark val="none"/>
        <c:tickLblPos val="nextTo"/>
        <c:crossAx val="1667815727"/>
        <c:crosses val="autoZero"/>
        <c:auto val="1"/>
        <c:lblAlgn val="ctr"/>
        <c:lblOffset val="100"/>
        <c:noMultiLvlLbl val="0"/>
      </c:catAx>
      <c:valAx>
        <c:axId val="1667815727"/>
        <c:scaling>
          <c:orientation val="minMax"/>
        </c:scaling>
        <c:delete val="1"/>
        <c:axPos val="b"/>
        <c:numFmt formatCode="0%" sourceLinked="1"/>
        <c:majorTickMark val="none"/>
        <c:minorTickMark val="none"/>
        <c:tickLblPos val="nextTo"/>
        <c:crossAx val="166781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085284447158237E-2"/>
          <c:y val="4.2888979558504466E-2"/>
          <c:w val="0.9549147155528418"/>
          <c:h val="0.91422204088299108"/>
        </c:manualLayout>
      </c:layout>
      <c:barChart>
        <c:barDir val="bar"/>
        <c:grouping val="percentStacked"/>
        <c:varyColors val="0"/>
        <c:ser>
          <c:idx val="0"/>
          <c:order val="0"/>
          <c:tx>
            <c:strRef>
              <c:f>Sheet1!$B$1</c:f>
              <c:strCache>
                <c:ptCount val="1"/>
                <c:pt idx="0">
                  <c:v>Series 1</c:v>
                </c:pt>
              </c:strCache>
            </c:strRef>
          </c:tx>
          <c:spPr>
            <a:solidFill>
              <a:srgbClr val="192D4E"/>
            </a:solidFill>
            <a:ln>
              <a:noFill/>
            </a:ln>
            <a:effectLst/>
          </c:spPr>
          <c:invertIfNegative val="0"/>
          <c:dLbls>
            <c:dLbl>
              <c:idx val="0"/>
              <c:tx>
                <c:rich>
                  <a:bodyPr/>
                  <a:lstStyle/>
                  <a:p>
                    <a:r>
                      <a:rPr lang="en-US"/>
                      <a:t>79</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CF2C-46C2-A716-04C83A65F886}"/>
                </c:ext>
              </c:extLst>
            </c:dLbl>
            <c:dLbl>
              <c:idx val="1"/>
              <c:tx>
                <c:rich>
                  <a:bodyPr/>
                  <a:lstStyle/>
                  <a:p>
                    <a:r>
                      <a:rPr lang="en-US"/>
                      <a:t>79</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CF2C-46C2-A716-04C83A65F886}"/>
                </c:ext>
              </c:extLst>
            </c:dLbl>
            <c:dLbl>
              <c:idx val="2"/>
              <c:tx>
                <c:rich>
                  <a:bodyPr/>
                  <a:lstStyle/>
                  <a:p>
                    <a:r>
                      <a:rPr lang="en-US" dirty="0"/>
                      <a:t>81</a:t>
                    </a:r>
                  </a:p>
                </c:rich>
              </c:tx>
              <c:dLblPos val="inBase"/>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2-CF2C-46C2-A716-04C83A65F886}"/>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Action</c:v>
                </c:pt>
                <c:pt idx="1">
                  <c:v>Comedy</c:v>
                </c:pt>
                <c:pt idx="2">
                  <c:v>Horror</c:v>
                </c:pt>
              </c:strCache>
            </c:strRef>
          </c:cat>
          <c:val>
            <c:numRef>
              <c:f>Sheet1!$B$2:$B$4</c:f>
              <c:numCache>
                <c:formatCode>0</c:formatCode>
                <c:ptCount val="3"/>
                <c:pt idx="0">
                  <c:v>79</c:v>
                </c:pt>
                <c:pt idx="1">
                  <c:v>79</c:v>
                </c:pt>
                <c:pt idx="2">
                  <c:v>81</c:v>
                </c:pt>
              </c:numCache>
            </c:numRef>
          </c:val>
          <c:extLst>
            <c:ext xmlns:c16="http://schemas.microsoft.com/office/drawing/2014/chart" uri="{C3380CC4-5D6E-409C-BE32-E72D297353CC}">
              <c16:uniqueId val="{00000007-CF2C-46C2-A716-04C83A65F886}"/>
            </c:ext>
          </c:extLst>
        </c:ser>
        <c:dLbls>
          <c:showLegendKey val="0"/>
          <c:showVal val="0"/>
          <c:showCatName val="0"/>
          <c:showSerName val="0"/>
          <c:showPercent val="0"/>
          <c:showBubbleSize val="0"/>
        </c:dLbls>
        <c:gapWidth val="35"/>
        <c:overlap val="100"/>
        <c:axId val="1667819055"/>
        <c:axId val="1667815727"/>
      </c:barChart>
      <c:catAx>
        <c:axId val="1667819055"/>
        <c:scaling>
          <c:orientation val="minMax"/>
        </c:scaling>
        <c:delete val="1"/>
        <c:axPos val="l"/>
        <c:numFmt formatCode="General" sourceLinked="1"/>
        <c:majorTickMark val="none"/>
        <c:minorTickMark val="none"/>
        <c:tickLblPos val="nextTo"/>
        <c:crossAx val="1667815727"/>
        <c:crosses val="autoZero"/>
        <c:auto val="1"/>
        <c:lblAlgn val="ctr"/>
        <c:lblOffset val="100"/>
        <c:noMultiLvlLbl val="0"/>
      </c:catAx>
      <c:valAx>
        <c:axId val="1667815727"/>
        <c:scaling>
          <c:orientation val="minMax"/>
        </c:scaling>
        <c:delete val="1"/>
        <c:axPos val="b"/>
        <c:numFmt formatCode="0%" sourceLinked="1"/>
        <c:majorTickMark val="none"/>
        <c:minorTickMark val="none"/>
        <c:tickLblPos val="nextTo"/>
        <c:crossAx val="166781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085284447158237E-2"/>
          <c:y val="4.2888979558504466E-2"/>
          <c:w val="0.9549147155528418"/>
          <c:h val="0.91422204088299108"/>
        </c:manualLayout>
      </c:layout>
      <c:barChart>
        <c:barDir val="bar"/>
        <c:grouping val="percentStacked"/>
        <c:varyColors val="0"/>
        <c:ser>
          <c:idx val="0"/>
          <c:order val="0"/>
          <c:tx>
            <c:strRef>
              <c:f>Sheet1!$B$1</c:f>
              <c:strCache>
                <c:ptCount val="1"/>
                <c:pt idx="0">
                  <c:v>Series 1</c:v>
                </c:pt>
              </c:strCache>
            </c:strRef>
          </c:tx>
          <c:spPr>
            <a:solidFill>
              <a:srgbClr val="192D4E"/>
            </a:solidFill>
            <a:ln>
              <a:noFill/>
            </a:ln>
            <a:effectLst/>
          </c:spPr>
          <c:invertIfNegative val="0"/>
          <c:dPt>
            <c:idx val="0"/>
            <c:invertIfNegative val="0"/>
            <c:bubble3D val="0"/>
            <c:spPr>
              <a:solidFill>
                <a:srgbClr val="FCBF0D"/>
              </a:solidFill>
              <a:ln>
                <a:noFill/>
              </a:ln>
              <a:effectLst/>
            </c:spPr>
            <c:extLst>
              <c:ext xmlns:c16="http://schemas.microsoft.com/office/drawing/2014/chart" uri="{C3380CC4-5D6E-409C-BE32-E72D297353CC}">
                <c16:uniqueId val="{00000000-726C-4C64-8050-D95833EC4BFF}"/>
              </c:ext>
            </c:extLst>
          </c:dPt>
          <c:dPt>
            <c:idx val="1"/>
            <c:invertIfNegative val="0"/>
            <c:bubble3D val="0"/>
            <c:spPr>
              <a:solidFill>
                <a:srgbClr val="FCBF0D"/>
              </a:solidFill>
              <a:ln>
                <a:noFill/>
              </a:ln>
              <a:effectLst/>
            </c:spPr>
            <c:extLst>
              <c:ext xmlns:c16="http://schemas.microsoft.com/office/drawing/2014/chart" uri="{C3380CC4-5D6E-409C-BE32-E72D297353CC}">
                <c16:uniqueId val="{00000001-726C-4C64-8050-D95833EC4BFF}"/>
              </c:ext>
            </c:extLst>
          </c:dPt>
          <c:dPt>
            <c:idx val="2"/>
            <c:invertIfNegative val="0"/>
            <c:bubble3D val="0"/>
            <c:spPr>
              <a:solidFill>
                <a:srgbClr val="FFC000"/>
              </a:solidFill>
              <a:ln>
                <a:noFill/>
              </a:ln>
              <a:effectLst/>
            </c:spPr>
            <c:extLst>
              <c:ext xmlns:c16="http://schemas.microsoft.com/office/drawing/2014/chart" uri="{C3380CC4-5D6E-409C-BE32-E72D297353CC}">
                <c16:uniqueId val="{00000002-726C-4C64-8050-D95833EC4BFF}"/>
              </c:ext>
            </c:extLst>
          </c:dPt>
          <c:dLbls>
            <c:dLbl>
              <c:idx val="0"/>
              <c:layout>
                <c:manualLayout>
                  <c:x val="-0.3548120000845949"/>
                  <c:y val="3.6601452629930374E-7"/>
                </c:manualLayout>
              </c:layout>
              <c:tx>
                <c:rich>
                  <a:bodyPr rot="0" spcFirstLastPara="1" vertOverflow="ellipsis" vert="horz" wrap="square" lIns="38100" tIns="19050" rIns="38100" bIns="19050" anchor="ctr" anchorCtr="1">
                    <a:noAutofit/>
                  </a:bodyPr>
                  <a:lstStyle/>
                  <a:p>
                    <a:pPr>
                      <a:defRPr sz="1600" b="0" i="0" u="none" strike="noStrike" kern="1200" baseline="0">
                        <a:solidFill>
                          <a:schemeClr val="bg1"/>
                        </a:solidFill>
                        <a:latin typeface="+mn-lt"/>
                        <a:ea typeface="+mn-ea"/>
                        <a:cs typeface="+mn-cs"/>
                      </a:defRPr>
                    </a:pPr>
                    <a:r>
                      <a:rPr lang="en-US" sz="1600" dirty="0"/>
                      <a:t>104</a:t>
                    </a:r>
                  </a:p>
                </c:rich>
              </c:tx>
              <c:spPr>
                <a:noFill/>
                <a:ln>
                  <a:noFill/>
                </a:ln>
                <a:effectLst/>
              </c:spPr>
              <c:txPr>
                <a:bodyPr rot="0" spcFirstLastPara="1" vertOverflow="ellipsis" vert="horz" wrap="square" lIns="38100" tIns="19050" rIns="38100" bIns="19050" anchor="ctr" anchorCtr="1">
                  <a:noAutofit/>
                </a:bodyPr>
                <a:lstStyle/>
                <a:p>
                  <a:pPr>
                    <a:defRPr sz="1600" b="0" i="0" u="none" strike="noStrike" kern="1200" baseline="0">
                      <a:solidFill>
                        <a:schemeClr val="bg1"/>
                      </a:solidFill>
                      <a:latin typeface="+mn-lt"/>
                      <a:ea typeface="+mn-ea"/>
                      <a:cs typeface="+mn-cs"/>
                    </a:defRPr>
                  </a:pPr>
                  <a:endParaRPr lang="de-DE"/>
                </a:p>
              </c:txPr>
              <c:dLblPos val="ctr"/>
              <c:showLegendKey val="0"/>
              <c:showVal val="1"/>
              <c:showCatName val="0"/>
              <c:showSerName val="0"/>
              <c:showPercent val="0"/>
              <c:showBubbleSize val="0"/>
              <c:extLst>
                <c:ext xmlns:c15="http://schemas.microsoft.com/office/drawing/2012/chart" uri="{CE6537A1-D6FC-4f65-9D91-7224C49458BB}">
                  <c15:layout>
                    <c:manualLayout>
                      <c:w val="0.29526037283735784"/>
                      <c:h val="0.32380646323091267"/>
                    </c:manualLayout>
                  </c15:layout>
                  <c15:showDataLabelsRange val="0"/>
                </c:ext>
                <c:ext xmlns:c16="http://schemas.microsoft.com/office/drawing/2014/chart" uri="{C3380CC4-5D6E-409C-BE32-E72D297353CC}">
                  <c16:uniqueId val="{00000000-726C-4C64-8050-D95833EC4BFF}"/>
                </c:ext>
              </c:extLst>
            </c:dLbl>
            <c:dLbl>
              <c:idx val="1"/>
              <c:tx>
                <c:rich>
                  <a:bodyPr/>
                  <a:lstStyle/>
                  <a:p>
                    <a:r>
                      <a:rPr lang="en-US" dirty="0"/>
                      <a:t>108</a:t>
                    </a:r>
                  </a:p>
                </c:rich>
              </c:tx>
              <c:dLblPos val="inBase"/>
              <c:showLegendKey val="0"/>
              <c:showVal val="1"/>
              <c:showCatName val="0"/>
              <c:showSerName val="0"/>
              <c:showPercent val="0"/>
              <c:showBubbleSize val="0"/>
              <c:extLst>
                <c:ext xmlns:c15="http://schemas.microsoft.com/office/drawing/2012/chart" uri="{CE6537A1-D6FC-4f65-9D91-7224C49458BB}">
                  <c15:layout>
                    <c:manualLayout>
                      <c:w val="0.23904409706972046"/>
                      <c:h val="0.48185153572374978"/>
                    </c:manualLayout>
                  </c15:layout>
                  <c15:showDataLabelsRange val="0"/>
                </c:ext>
                <c:ext xmlns:c16="http://schemas.microsoft.com/office/drawing/2014/chart" uri="{C3380CC4-5D6E-409C-BE32-E72D297353CC}">
                  <c16:uniqueId val="{00000001-726C-4C64-8050-D95833EC4BFF}"/>
                </c:ext>
              </c:extLst>
            </c:dLbl>
            <c:dLbl>
              <c:idx val="2"/>
              <c:layout>
                <c:manualLayout>
                  <c:x val="-0.3579353724315974"/>
                  <c:y val="-8.1694442289025569E-4"/>
                </c:manualLayout>
              </c:layout>
              <c:tx>
                <c:rich>
                  <a:bodyPr rot="0" spcFirstLastPara="1" vertOverflow="ellipsis" vert="horz" wrap="square" lIns="38100" tIns="19050" rIns="38100" bIns="19050" anchor="ctr" anchorCtr="1">
                    <a:noAutofit/>
                  </a:bodyPr>
                  <a:lstStyle/>
                  <a:p>
                    <a:pPr>
                      <a:defRPr sz="1600" b="0" i="0" u="none" strike="noStrike" kern="1200" baseline="0">
                        <a:solidFill>
                          <a:schemeClr val="bg1"/>
                        </a:solidFill>
                        <a:latin typeface="+mn-lt"/>
                        <a:ea typeface="+mn-ea"/>
                        <a:cs typeface="+mn-cs"/>
                      </a:defRPr>
                    </a:pPr>
                    <a:r>
                      <a:rPr lang="en-US" sz="1600" dirty="0"/>
                      <a:t>109</a:t>
                    </a:r>
                  </a:p>
                </c:rich>
              </c:tx>
              <c:spPr>
                <a:noFill/>
                <a:ln>
                  <a:noFill/>
                </a:ln>
                <a:effectLst/>
              </c:spPr>
              <c:txPr>
                <a:bodyPr rot="0" spcFirstLastPara="1" vertOverflow="ellipsis" vert="horz" wrap="square" lIns="38100" tIns="19050" rIns="38100" bIns="19050" anchor="ctr" anchorCtr="1">
                  <a:noAutofit/>
                </a:bodyPr>
                <a:lstStyle/>
                <a:p>
                  <a:pPr>
                    <a:defRPr sz="1600" b="0" i="0" u="none" strike="noStrike" kern="1200" baseline="0">
                      <a:solidFill>
                        <a:schemeClr val="bg1"/>
                      </a:solidFill>
                      <a:latin typeface="+mn-lt"/>
                      <a:ea typeface="+mn-ea"/>
                      <a:cs typeface="+mn-cs"/>
                    </a:defRPr>
                  </a:pPr>
                  <a:endParaRPr lang="de-DE"/>
                </a:p>
              </c:txPr>
              <c:dLblPos val="ctr"/>
              <c:showLegendKey val="0"/>
              <c:showVal val="1"/>
              <c:showCatName val="0"/>
              <c:showSerName val="0"/>
              <c:showPercent val="0"/>
              <c:showBubbleSize val="0"/>
              <c:extLst>
                <c:ext xmlns:c15="http://schemas.microsoft.com/office/drawing/2012/chart" uri="{CE6537A1-D6FC-4f65-9D91-7224C49458BB}">
                  <c15:layout>
                    <c:manualLayout>
                      <c:w val="0.27652161424814542"/>
                      <c:h val="0.27732261838007827"/>
                    </c:manualLayout>
                  </c15:layout>
                  <c15:showDataLabelsRange val="0"/>
                </c:ext>
                <c:ext xmlns:c16="http://schemas.microsoft.com/office/drawing/2014/chart" uri="{C3380CC4-5D6E-409C-BE32-E72D297353CC}">
                  <c16:uniqueId val="{00000002-726C-4C64-8050-D95833EC4BFF}"/>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de-DE"/>
              </a:p>
            </c:txPr>
            <c:dLblPos val="inBase"/>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Comedy</c:v>
                </c:pt>
                <c:pt idx="1">
                  <c:v>Documentary</c:v>
                </c:pt>
                <c:pt idx="2">
                  <c:v>Horror</c:v>
                </c:pt>
              </c:strCache>
            </c:strRef>
          </c:cat>
          <c:val>
            <c:numRef>
              <c:f>Sheet1!$B$2:$B$4</c:f>
              <c:numCache>
                <c:formatCode>0</c:formatCode>
                <c:ptCount val="3"/>
                <c:pt idx="0">
                  <c:v>104</c:v>
                </c:pt>
                <c:pt idx="1">
                  <c:v>108</c:v>
                </c:pt>
                <c:pt idx="2">
                  <c:v>109</c:v>
                </c:pt>
              </c:numCache>
            </c:numRef>
          </c:val>
          <c:extLst>
            <c:ext xmlns:c16="http://schemas.microsoft.com/office/drawing/2014/chart" uri="{C3380CC4-5D6E-409C-BE32-E72D297353CC}">
              <c16:uniqueId val="{00000003-726C-4C64-8050-D95833EC4BFF}"/>
            </c:ext>
          </c:extLst>
        </c:ser>
        <c:dLbls>
          <c:showLegendKey val="0"/>
          <c:showVal val="0"/>
          <c:showCatName val="0"/>
          <c:showSerName val="0"/>
          <c:showPercent val="0"/>
          <c:showBubbleSize val="0"/>
        </c:dLbls>
        <c:gapWidth val="35"/>
        <c:overlap val="100"/>
        <c:axId val="1667819055"/>
        <c:axId val="1667815727"/>
      </c:barChart>
      <c:catAx>
        <c:axId val="1667819055"/>
        <c:scaling>
          <c:orientation val="minMax"/>
        </c:scaling>
        <c:delete val="1"/>
        <c:axPos val="l"/>
        <c:numFmt formatCode="General" sourceLinked="1"/>
        <c:majorTickMark val="none"/>
        <c:minorTickMark val="none"/>
        <c:tickLblPos val="nextTo"/>
        <c:crossAx val="1667815727"/>
        <c:crosses val="autoZero"/>
        <c:auto val="1"/>
        <c:lblAlgn val="ctr"/>
        <c:lblOffset val="100"/>
        <c:noMultiLvlLbl val="0"/>
      </c:catAx>
      <c:valAx>
        <c:axId val="1667815727"/>
        <c:scaling>
          <c:orientation val="minMax"/>
        </c:scaling>
        <c:delete val="1"/>
        <c:axPos val="b"/>
        <c:numFmt formatCode="0%" sourceLinked="1"/>
        <c:majorTickMark val="none"/>
        <c:minorTickMark val="none"/>
        <c:tickLblPos val="nextTo"/>
        <c:crossAx val="166781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085284447158237E-2"/>
          <c:y val="4.2888979558504466E-2"/>
          <c:w val="0.9549147155528418"/>
          <c:h val="0.91422204088299108"/>
        </c:manualLayout>
      </c:layout>
      <c:barChart>
        <c:barDir val="bar"/>
        <c:grouping val="percentStacked"/>
        <c:varyColors val="0"/>
        <c:ser>
          <c:idx val="0"/>
          <c:order val="0"/>
          <c:tx>
            <c:strRef>
              <c:f>Sheet1!$B$1</c:f>
              <c:strCache>
                <c:ptCount val="1"/>
                <c:pt idx="0">
                  <c:v>Series 1</c:v>
                </c:pt>
              </c:strCache>
            </c:strRef>
          </c:tx>
          <c:spPr>
            <a:solidFill>
              <a:srgbClr val="F23E6E"/>
            </a:solidFill>
            <a:ln>
              <a:noFill/>
            </a:ln>
            <a:effectLst/>
          </c:spPr>
          <c:invertIfNegative val="0"/>
          <c:dPt>
            <c:idx val="0"/>
            <c:invertIfNegative val="0"/>
            <c:bubble3D val="0"/>
            <c:spPr>
              <a:solidFill>
                <a:srgbClr val="F23E6E"/>
              </a:solidFill>
              <a:ln>
                <a:noFill/>
              </a:ln>
              <a:effectLst/>
            </c:spPr>
            <c:extLst>
              <c:ext xmlns:c16="http://schemas.microsoft.com/office/drawing/2014/chart" uri="{C3380CC4-5D6E-409C-BE32-E72D297353CC}">
                <c16:uniqueId val="{00000001-51BC-4282-9C11-AD1A35BE0A17}"/>
              </c:ext>
            </c:extLst>
          </c:dPt>
          <c:dPt>
            <c:idx val="1"/>
            <c:invertIfNegative val="0"/>
            <c:bubble3D val="0"/>
            <c:spPr>
              <a:solidFill>
                <a:srgbClr val="F23E6E"/>
              </a:solidFill>
              <a:ln>
                <a:noFill/>
              </a:ln>
              <a:effectLst/>
            </c:spPr>
            <c:extLst>
              <c:ext xmlns:c16="http://schemas.microsoft.com/office/drawing/2014/chart" uri="{C3380CC4-5D6E-409C-BE32-E72D297353CC}">
                <c16:uniqueId val="{00000003-51BC-4282-9C11-AD1A35BE0A17}"/>
              </c:ext>
            </c:extLst>
          </c:dPt>
          <c:dPt>
            <c:idx val="2"/>
            <c:invertIfNegative val="0"/>
            <c:bubble3D val="0"/>
            <c:spPr>
              <a:solidFill>
                <a:srgbClr val="F23E6E"/>
              </a:solidFill>
              <a:ln>
                <a:noFill/>
              </a:ln>
              <a:effectLst/>
            </c:spPr>
            <c:extLst>
              <c:ext xmlns:c16="http://schemas.microsoft.com/office/drawing/2014/chart" uri="{C3380CC4-5D6E-409C-BE32-E72D297353CC}">
                <c16:uniqueId val="{00000005-51BC-4282-9C11-AD1A35BE0A17}"/>
              </c:ext>
            </c:extLst>
          </c:dPt>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de-DE"/>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Horror</c:v>
                </c:pt>
                <c:pt idx="1">
                  <c:v>Action</c:v>
                </c:pt>
                <c:pt idx="2">
                  <c:v>Romance</c:v>
                </c:pt>
              </c:strCache>
            </c:strRef>
          </c:cat>
          <c:val>
            <c:numRef>
              <c:f>Sheet1!$B$2:$B$4</c:f>
              <c:numCache>
                <c:formatCode>0</c:formatCode>
                <c:ptCount val="3"/>
                <c:pt idx="0">
                  <c:v>101</c:v>
                </c:pt>
                <c:pt idx="1">
                  <c:v>103</c:v>
                </c:pt>
                <c:pt idx="2">
                  <c:v>106</c:v>
                </c:pt>
              </c:numCache>
            </c:numRef>
          </c:val>
          <c:extLst>
            <c:ext xmlns:c16="http://schemas.microsoft.com/office/drawing/2014/chart" uri="{C3380CC4-5D6E-409C-BE32-E72D297353CC}">
              <c16:uniqueId val="{00000006-51BC-4282-9C11-AD1A35BE0A17}"/>
            </c:ext>
          </c:extLst>
        </c:ser>
        <c:dLbls>
          <c:dLblPos val="inEnd"/>
          <c:showLegendKey val="0"/>
          <c:showVal val="1"/>
          <c:showCatName val="0"/>
          <c:showSerName val="0"/>
          <c:showPercent val="0"/>
          <c:showBubbleSize val="0"/>
        </c:dLbls>
        <c:gapWidth val="35"/>
        <c:overlap val="100"/>
        <c:axId val="1667819055"/>
        <c:axId val="1667815727"/>
      </c:barChart>
      <c:catAx>
        <c:axId val="1667819055"/>
        <c:scaling>
          <c:orientation val="minMax"/>
        </c:scaling>
        <c:delete val="1"/>
        <c:axPos val="l"/>
        <c:numFmt formatCode="General" sourceLinked="1"/>
        <c:majorTickMark val="none"/>
        <c:minorTickMark val="none"/>
        <c:tickLblPos val="nextTo"/>
        <c:crossAx val="1667815727"/>
        <c:crosses val="autoZero"/>
        <c:auto val="1"/>
        <c:lblAlgn val="ctr"/>
        <c:lblOffset val="100"/>
        <c:noMultiLvlLbl val="0"/>
      </c:catAx>
      <c:valAx>
        <c:axId val="1667815727"/>
        <c:scaling>
          <c:orientation val="minMax"/>
        </c:scaling>
        <c:delete val="1"/>
        <c:axPos val="b"/>
        <c:numFmt formatCode="0%" sourceLinked="1"/>
        <c:majorTickMark val="none"/>
        <c:minorTickMark val="none"/>
        <c:tickLblPos val="nextTo"/>
        <c:crossAx val="1667819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de-D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0.76548</cdr:x>
      <cdr:y>0.25671</cdr:y>
    </cdr:from>
    <cdr:to>
      <cdr:x>0.94736</cdr:x>
      <cdr:y>0.50093</cdr:y>
    </cdr:to>
    <cdr:sp macro="" textlink="">
      <cdr:nvSpPr>
        <cdr:cNvPr id="19" name="TextBox 18">
          <a:extLst xmlns:a="http://schemas.openxmlformats.org/drawingml/2006/main">
            <a:ext uri="{FF2B5EF4-FFF2-40B4-BE49-F238E27FC236}">
              <a16:creationId xmlns:a16="http://schemas.microsoft.com/office/drawing/2014/main" id="{40ED6BD7-E1D5-40DE-942E-B9D987A0420A}"/>
            </a:ext>
          </a:extLst>
        </cdr:cNvPr>
        <cdr:cNvSpPr txBox="1"/>
      </cdr:nvSpPr>
      <cdr:spPr>
        <a:xfrm xmlns:a="http://schemas.openxmlformats.org/drawingml/2006/main">
          <a:off x="3848420" y="961138"/>
          <a:ext cx="914400" cy="914400"/>
        </a:xfrm>
        <a:prstGeom xmlns:a="http://schemas.openxmlformats.org/drawingml/2006/main" prst="rect">
          <a:avLst/>
        </a:prstGeom>
      </cdr:spPr>
      <cdr:txBody>
        <a:bodyPr xmlns:a="http://schemas.openxmlformats.org/drawingml/2006/main" vertOverflow="clip" wrap="none" rtlCol="0"/>
        <a:lstStyle xmlns:a="http://schemas.openxmlformats.org/drawingml/2006/main"/>
        <a:p xmlns:a="http://schemas.openxmlformats.org/drawingml/2006/main">
          <a:endParaRPr lang="de-DE" sz="1100" dirty="0"/>
        </a:p>
      </cdr:txBody>
    </cdr:sp>
  </cdr:relSizeAnchor>
</c:userShapes>
</file>

<file path=ppt/media/hdphoto1.wdp>
</file>

<file path=ppt/media/hdphoto10.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jpg>
</file>

<file path=ppt/media/image13.png>
</file>

<file path=ppt/media/image14.png>
</file>

<file path=ppt/media/image15.jpg>
</file>

<file path=ppt/media/image16.png>
</file>

<file path=ppt/media/image17.pn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svg>
</file>

<file path=ppt/media/image29.png>
</file>

<file path=ppt/media/image3.png>
</file>

<file path=ppt/media/image30.png>
</file>

<file path=ppt/media/image31.svg>
</file>

<file path=ppt/media/image32.jpg>
</file>

<file path=ppt/media/image3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59AAD2-27CF-42F6-8DDC-2F7577D15874}" type="datetimeFigureOut">
              <a:rPr lang="de-DE" smtClean="0"/>
              <a:t>31.05.2024</a:t>
            </a:fld>
            <a:endParaRPr lang="de-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9773CB-A90F-4608-AB31-975D221BD3AF}" type="slidenum">
              <a:rPr lang="de-DE" smtClean="0"/>
              <a:t>‹#›</a:t>
            </a:fld>
            <a:endParaRPr lang="de-DE"/>
          </a:p>
        </p:txBody>
      </p:sp>
    </p:spTree>
    <p:extLst>
      <p:ext uri="{BB962C8B-B14F-4D97-AF65-F5344CB8AC3E}">
        <p14:creationId xmlns:p14="http://schemas.microsoft.com/office/powerpoint/2010/main" val="4215964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Hello and Welcome,</a:t>
            </a:r>
          </a:p>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a:t>
            </a:fld>
            <a:endParaRPr lang="de-DE"/>
          </a:p>
        </p:txBody>
      </p:sp>
    </p:spTree>
    <p:extLst>
      <p:ext uri="{BB962C8B-B14F-4D97-AF65-F5344CB8AC3E}">
        <p14:creationId xmlns:p14="http://schemas.microsoft.com/office/powerpoint/2010/main" val="6859218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13</a:t>
            </a:fld>
            <a:endParaRPr lang="de-DE"/>
          </a:p>
        </p:txBody>
      </p:sp>
    </p:spTree>
    <p:extLst>
      <p:ext uri="{BB962C8B-B14F-4D97-AF65-F5344CB8AC3E}">
        <p14:creationId xmlns:p14="http://schemas.microsoft.com/office/powerpoint/2010/main" val="35239669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Interestingly, the median ages of users who are occasional, regular, and frequent are quite similar, with only slight differences. </a:t>
            </a:r>
          </a:p>
          <a:p>
            <a:r>
              <a:rPr lang="en-US" dirty="0"/>
              <a:t>This analysis shows a more balanced relationship between how often people use the platform and their age than expected.</a:t>
            </a:r>
          </a:p>
          <a:p>
            <a:r>
              <a:rPr lang="en-US" dirty="0"/>
              <a:t>This finding suggests we need to rethink our assumptions about user engagement. </a:t>
            </a:r>
          </a:p>
          <a:p>
            <a:r>
              <a:rPr lang="en-US" dirty="0"/>
              <a:t>It highlights the importance of thoroughly understanding user demographics to create better strategies for engaging users and improving the platform.</a:t>
            </a:r>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14</a:t>
            </a:fld>
            <a:endParaRPr lang="de-DE"/>
          </a:p>
        </p:txBody>
      </p:sp>
    </p:spTree>
    <p:extLst>
      <p:ext uri="{BB962C8B-B14F-4D97-AF65-F5344CB8AC3E}">
        <p14:creationId xmlns:p14="http://schemas.microsoft.com/office/powerpoint/2010/main" val="5892044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15</a:t>
            </a:fld>
            <a:endParaRPr lang="de-DE"/>
          </a:p>
        </p:txBody>
      </p:sp>
    </p:spTree>
    <p:extLst>
      <p:ext uri="{BB962C8B-B14F-4D97-AF65-F5344CB8AC3E}">
        <p14:creationId xmlns:p14="http://schemas.microsoft.com/office/powerpoint/2010/main" val="21170995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16</a:t>
            </a:fld>
            <a:endParaRPr lang="de-DE"/>
          </a:p>
        </p:txBody>
      </p:sp>
    </p:spTree>
    <p:extLst>
      <p:ext uri="{BB962C8B-B14F-4D97-AF65-F5344CB8AC3E}">
        <p14:creationId xmlns:p14="http://schemas.microsoft.com/office/powerpoint/2010/main" val="23908322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balance indicates that engagement levels stay quite steady regardless of how often people interact.</a:t>
            </a:r>
          </a:p>
          <a:p>
            <a:r>
              <a:rPr lang="en-US" dirty="0"/>
              <a:t>Though there are small differences between frequency categories, like a slightly higher percentage </a:t>
            </a:r>
          </a:p>
          <a:p>
            <a:r>
              <a:rPr lang="en-US" dirty="0"/>
              <a:t>of people with "Low" engagement in the "Occasional" category compared to "Frequent" and "Regular," these variations are not significant.</a:t>
            </a:r>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17</a:t>
            </a:fld>
            <a:endParaRPr lang="de-DE"/>
          </a:p>
        </p:txBody>
      </p:sp>
    </p:spTree>
    <p:extLst>
      <p:ext uri="{BB962C8B-B14F-4D97-AF65-F5344CB8AC3E}">
        <p14:creationId xmlns:p14="http://schemas.microsoft.com/office/powerpoint/2010/main" val="811242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18</a:t>
            </a:fld>
            <a:endParaRPr lang="de-DE"/>
          </a:p>
        </p:txBody>
      </p:sp>
    </p:spTree>
    <p:extLst>
      <p:ext uri="{BB962C8B-B14F-4D97-AF65-F5344CB8AC3E}">
        <p14:creationId xmlns:p14="http://schemas.microsoft.com/office/powerpoint/2010/main" val="16516768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9AA5CE"/>
                </a:solidFill>
                <a:effectLst/>
                <a:latin typeface="Consolas" panose="020B0609020204030204" pitchFamily="49" charset="0"/>
              </a:rPr>
              <a:t>Occasional and regular users exhibit a more uniform distribution of device usage, with marginal differences observed across device categories. </a:t>
            </a:r>
          </a:p>
          <a:p>
            <a:r>
              <a:rPr lang="en-US" b="0" dirty="0">
                <a:solidFill>
                  <a:srgbClr val="9AA5CE"/>
                </a:solidFill>
                <a:effectLst/>
                <a:latin typeface="Consolas" panose="020B0609020204030204" pitchFamily="49" charset="0"/>
              </a:rPr>
              <a:t>While these user segments also engage with the platform across multiple devices, their usage patterns appear to be less diversified compared to frequent users.</a:t>
            </a:r>
            <a:endParaRPr lang="en-US" b="0" dirty="0">
              <a:solidFill>
                <a:srgbClr val="A9B1D6"/>
              </a:solidFill>
              <a:effectLst/>
              <a:latin typeface="Consolas" panose="020B0609020204030204" pitchFamily="49" charset="0"/>
            </a:endParaRPr>
          </a:p>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19</a:t>
            </a:fld>
            <a:endParaRPr lang="de-DE"/>
          </a:p>
        </p:txBody>
      </p:sp>
    </p:spTree>
    <p:extLst>
      <p:ext uri="{BB962C8B-B14F-4D97-AF65-F5344CB8AC3E}">
        <p14:creationId xmlns:p14="http://schemas.microsoft.com/office/powerpoint/2010/main" val="38181867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20</a:t>
            </a:fld>
            <a:endParaRPr lang="de-DE"/>
          </a:p>
        </p:txBody>
      </p:sp>
    </p:spTree>
    <p:extLst>
      <p:ext uri="{BB962C8B-B14F-4D97-AF65-F5344CB8AC3E}">
        <p14:creationId xmlns:p14="http://schemas.microsoft.com/office/powerpoint/2010/main" val="37157244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21</a:t>
            </a:fld>
            <a:endParaRPr lang="de-DE"/>
          </a:p>
        </p:txBody>
      </p:sp>
    </p:spTree>
    <p:extLst>
      <p:ext uri="{BB962C8B-B14F-4D97-AF65-F5344CB8AC3E}">
        <p14:creationId xmlns:p14="http://schemas.microsoft.com/office/powerpoint/2010/main" val="25210737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observation highlights how important customer support is in shaping user experiences and perceptions.</a:t>
            </a:r>
          </a:p>
          <a:p>
            <a:r>
              <a:rPr lang="en-US" dirty="0"/>
              <a:t>Positive and effective support often leads to higher feedback ratings, showing that users are satisfied and trust the platform's services.</a:t>
            </a:r>
          </a:p>
          <a:p>
            <a:r>
              <a:rPr lang="en-US" dirty="0"/>
              <a:t> On the other hand, negative or poor support experiences tend to result in lower feedback ratings, indicating user dissatisfaction and potential issues that need to be addressed.</a:t>
            </a:r>
          </a:p>
        </p:txBody>
      </p:sp>
      <p:sp>
        <p:nvSpPr>
          <p:cNvPr id="4" name="Slide Number Placeholder 3"/>
          <p:cNvSpPr>
            <a:spLocks noGrp="1"/>
          </p:cNvSpPr>
          <p:nvPr>
            <p:ph type="sldNum" sz="quarter" idx="5"/>
          </p:nvPr>
        </p:nvSpPr>
        <p:spPr/>
        <p:txBody>
          <a:bodyPr/>
          <a:lstStyle/>
          <a:p>
            <a:fld id="{B59773CB-A90F-4608-AB31-975D221BD3AF}" type="slidenum">
              <a:rPr lang="de-DE" smtClean="0"/>
              <a:t>22</a:t>
            </a:fld>
            <a:endParaRPr lang="de-DE"/>
          </a:p>
        </p:txBody>
      </p:sp>
    </p:spTree>
    <p:extLst>
      <p:ext uri="{BB962C8B-B14F-4D97-AF65-F5344CB8AC3E}">
        <p14:creationId xmlns:p14="http://schemas.microsoft.com/office/powerpoint/2010/main" val="724236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a skilled and experienced training specialist with over 6 years of hands-on experience in conducting personal and group training sessions, particularly focused on critical operational roles. With an enthusiastic personality and creative teaching style, I excel at designing comprehensive curricula, instructional materials, and assessments to effectively train and develop workforces.</a:t>
            </a:r>
          </a:p>
          <a:p>
            <a:endParaRPr lang="en-US" dirty="0"/>
          </a:p>
          <a:p>
            <a:r>
              <a:rPr lang="de-DE" dirty="0"/>
              <a:t>Throughout my career</a:t>
            </a:r>
            <a:r>
              <a:rPr lang="en-US" dirty="0"/>
              <a:t> I have demonstrated expertise in areas such as monitoring and reporting KPIs, implementing new processes, conducting research and presenting findings, as well as providing leadership and consultancy to drive improvements in employee growth, productivity, and retention rates.</a:t>
            </a:r>
          </a:p>
          <a:p>
            <a:endParaRPr lang="en-US" dirty="0"/>
          </a:p>
          <a:p>
            <a:r>
              <a:rPr lang="en-US" dirty="0"/>
              <a:t>In addition to my training expertise, </a:t>
            </a:r>
            <a:r>
              <a:rPr lang="en-US" dirty="0" err="1"/>
              <a:t>Iam</a:t>
            </a:r>
            <a:r>
              <a:rPr lang="en-US" dirty="0"/>
              <a:t> about to finish this Data Analyst bootcamp, equipping me with skills in data analysis, SQL querying, data visualization, and problem-solving. This unique combination of training experience and analytical capabilities allows me to bring a data-driven approach for optimizing. </a:t>
            </a:r>
          </a:p>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2</a:t>
            </a:fld>
            <a:endParaRPr lang="de-DE"/>
          </a:p>
        </p:txBody>
      </p:sp>
    </p:spTree>
    <p:extLst>
      <p:ext uri="{BB962C8B-B14F-4D97-AF65-F5344CB8AC3E}">
        <p14:creationId xmlns:p14="http://schemas.microsoft.com/office/powerpoint/2010/main" val="32156810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23</a:t>
            </a:fld>
            <a:endParaRPr lang="de-DE"/>
          </a:p>
        </p:txBody>
      </p:sp>
    </p:spTree>
    <p:extLst>
      <p:ext uri="{BB962C8B-B14F-4D97-AF65-F5344CB8AC3E}">
        <p14:creationId xmlns:p14="http://schemas.microsoft.com/office/powerpoint/2010/main" val="21713813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Mastercard has a slight edge over Visa and Amex, showing a competitive market with various payment options.</a:t>
            </a:r>
          </a:p>
          <a:p>
            <a:r>
              <a:rPr lang="en-US" dirty="0"/>
              <a:t>This distribution highlights the diverse preferences and adoption rates among users.</a:t>
            </a:r>
          </a:p>
          <a:p>
            <a:endParaRPr lang="en-US" dirty="0"/>
          </a:p>
          <a:p>
            <a:r>
              <a:rPr lang="en-US" dirty="0"/>
              <a:t>Similarly, auto-renew is just slightly more popular than manual renewal, indicating a close competition between the two methods.</a:t>
            </a:r>
          </a:p>
          <a:p>
            <a:r>
              <a:rPr lang="en-US" dirty="0"/>
              <a:t>Users have different preferences based on factors like convenience, flexibility, and control over their subscriptions.</a:t>
            </a:r>
          </a:p>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24</a:t>
            </a:fld>
            <a:endParaRPr lang="de-DE"/>
          </a:p>
        </p:txBody>
      </p:sp>
    </p:spTree>
    <p:extLst>
      <p:ext uri="{BB962C8B-B14F-4D97-AF65-F5344CB8AC3E}">
        <p14:creationId xmlns:p14="http://schemas.microsoft.com/office/powerpoint/2010/main" val="270304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shows that preferences for auto-renewal versus manual renewal of subscriptions vary by age group.</a:t>
            </a:r>
          </a:p>
          <a:p>
            <a:r>
              <a:rPr lang="en-US" dirty="0"/>
              <a:t>Young adults and middle-aged individuals prefer auto-renewal slightly more than manual renewal.</a:t>
            </a:r>
          </a:p>
          <a:p>
            <a:r>
              <a:rPr lang="en-US" dirty="0"/>
              <a:t>In contrast, elderly adults and seniors have a more balanced preference between the two.</a:t>
            </a:r>
          </a:p>
          <a:p>
            <a:r>
              <a:rPr lang="en-US" dirty="0"/>
              <a:t>This suggests that while younger and middle-aged people lean towards the convenience of auto-renewal, older adults are nearly equally split.</a:t>
            </a:r>
          </a:p>
          <a:p>
            <a:r>
              <a:rPr lang="en-US" dirty="0"/>
              <a:t>Understanding these trends can help in designing subscription models and marketing strategies that cater to the preferences of each age group.</a:t>
            </a:r>
          </a:p>
        </p:txBody>
      </p:sp>
      <p:sp>
        <p:nvSpPr>
          <p:cNvPr id="4" name="Slide Number Placeholder 3"/>
          <p:cNvSpPr>
            <a:spLocks noGrp="1"/>
          </p:cNvSpPr>
          <p:nvPr>
            <p:ph type="sldNum" sz="quarter" idx="5"/>
          </p:nvPr>
        </p:nvSpPr>
        <p:spPr/>
        <p:txBody>
          <a:bodyPr/>
          <a:lstStyle/>
          <a:p>
            <a:fld id="{B59773CB-A90F-4608-AB31-975D221BD3AF}" type="slidenum">
              <a:rPr lang="de-DE" smtClean="0"/>
              <a:t>25</a:t>
            </a:fld>
            <a:endParaRPr lang="de-DE"/>
          </a:p>
        </p:txBody>
      </p:sp>
    </p:spTree>
    <p:extLst>
      <p:ext uri="{BB962C8B-B14F-4D97-AF65-F5344CB8AC3E}">
        <p14:creationId xmlns:p14="http://schemas.microsoft.com/office/powerpoint/2010/main" val="15609723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de-DE" altLang="de-DE" sz="1200" b="1" i="0" u="none" strike="noStrike" cap="none" normalizeH="0" baseline="0" dirty="0">
                <a:ln>
                  <a:noFill/>
                </a:ln>
                <a:solidFill>
                  <a:schemeClr val="bg1"/>
                </a:solidFill>
                <a:effectLst/>
                <a:latin typeface="Arial" panose="020B0604020202020204" pitchFamily="34" charset="0"/>
              </a:rPr>
              <a:t>Target Younger Demographics (18-34 years old)</a:t>
            </a:r>
            <a:r>
              <a:rPr kumimoji="0" lang="de-DE" altLang="de-DE" sz="1200" b="0" i="0" u="none" strike="noStrike" cap="none" normalizeH="0" baseline="0" dirty="0">
                <a:ln>
                  <a:noFill/>
                </a:ln>
                <a:solidFill>
                  <a:schemeClr val="bg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2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200" b="0" i="0" u="none" strike="noStrike" cap="none" normalizeH="0" baseline="0" dirty="0">
                <a:ln>
                  <a:noFill/>
                </a:ln>
                <a:solidFill>
                  <a:schemeClr val="bg1"/>
                </a:solidFill>
                <a:effectLst/>
                <a:latin typeface="Arial" panose="020B0604020202020204" pitchFamily="34" charset="0"/>
              </a:rPr>
              <a:t>The data shows that this age group has a higher preference for genres like horror, sci-fi, and action.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1200" b="0" i="0" u="none" strike="noStrike" cap="none" normalizeH="0" baseline="0" dirty="0">
                <a:ln>
                  <a:noFill/>
                </a:ln>
                <a:solidFill>
                  <a:schemeClr val="bg1"/>
                </a:solidFill>
                <a:effectLst/>
                <a:latin typeface="Arial" panose="020B0604020202020204" pitchFamily="34" charset="0"/>
              </a:rPr>
              <a:t>Curate and promote content tailored to these genres to attract and retain younger Prime subscribers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de-DE" altLang="de-DE" sz="12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de-DE" altLang="de-DE" sz="1200" b="1" i="0" u="none" strike="noStrike" cap="none" normalizeH="0" baseline="0" dirty="0">
                <a:ln>
                  <a:noFill/>
                </a:ln>
                <a:solidFill>
                  <a:schemeClr val="bg1"/>
                </a:solidFill>
                <a:effectLst/>
                <a:latin typeface="Arial" panose="020B0604020202020204" pitchFamily="34" charset="0"/>
              </a:rPr>
              <a:t>Enhance Mobile Experience</a:t>
            </a:r>
            <a:r>
              <a:rPr kumimoji="0" lang="de-DE" altLang="de-DE" sz="1200" b="0" i="0" u="none" strike="noStrike" cap="none" normalizeH="0" baseline="0" dirty="0">
                <a:ln>
                  <a:noFill/>
                </a:ln>
                <a:solidFill>
                  <a:schemeClr val="bg1"/>
                </a:solidFill>
                <a:effectLst/>
                <a:latin typeface="Arial" panose="020B0604020202020204" pitchFamily="34" charset="0"/>
              </a:rPr>
              <a:t>: A significant portion of Prime users, especially those with frequent usage, access the service through smartphones. </a:t>
            </a:r>
          </a:p>
          <a:p>
            <a:pPr marL="0" marR="0" lvl="0" indent="0" algn="l" defTabSz="914400" rtl="0" eaLnBrk="0" fontAlgn="base" latinLnBrk="0" hangingPunct="0">
              <a:lnSpc>
                <a:spcPct val="100000"/>
              </a:lnSpc>
              <a:spcBef>
                <a:spcPct val="0"/>
              </a:spcBef>
              <a:spcAft>
                <a:spcPct val="0"/>
              </a:spcAft>
              <a:buClrTx/>
              <a:buSzTx/>
              <a:tabLst/>
            </a:pPr>
            <a:r>
              <a:rPr kumimoji="0" lang="de-DE" altLang="de-DE" sz="1200" b="0" i="0" u="none" strike="noStrike" cap="none" normalizeH="0" baseline="0" dirty="0">
                <a:ln>
                  <a:noFill/>
                </a:ln>
                <a:solidFill>
                  <a:schemeClr val="bg1"/>
                </a:solidFill>
                <a:effectLst/>
                <a:latin typeface="Arial" panose="020B0604020202020204" pitchFamily="34" charset="0"/>
              </a:rPr>
              <a:t>Optimize the mobile app and ensure a seamless user experience across different devices to cater to this segment</a:t>
            </a:r>
          </a:p>
          <a:p>
            <a:pPr marL="0" marR="0" lvl="0" indent="0" algn="l" defTabSz="914400" rtl="0" eaLnBrk="0" fontAlgn="base" latinLnBrk="0" hangingPunct="0">
              <a:lnSpc>
                <a:spcPct val="100000"/>
              </a:lnSpc>
              <a:spcBef>
                <a:spcPct val="0"/>
              </a:spcBef>
              <a:spcAft>
                <a:spcPct val="0"/>
              </a:spcAft>
              <a:buClrTx/>
              <a:buSzTx/>
              <a:tabLst/>
            </a:pPr>
            <a:endParaRPr kumimoji="0" lang="de-DE" altLang="de-DE" sz="12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de-DE" altLang="de-DE" sz="1200" b="1" i="0" u="none" strike="noStrike" cap="none" normalizeH="0" baseline="0" dirty="0">
                <a:ln>
                  <a:noFill/>
                </a:ln>
                <a:solidFill>
                  <a:schemeClr val="bg1"/>
                </a:solidFill>
                <a:effectLst/>
                <a:latin typeface="Arial" panose="020B0604020202020204" pitchFamily="34" charset="0"/>
              </a:rPr>
              <a:t>Leverage Customer Support Interactions</a:t>
            </a:r>
            <a:r>
              <a:rPr kumimoji="0" lang="de-DE" altLang="de-DE" sz="1200" b="0" i="0" u="none" strike="noStrike" cap="none" normalizeH="0" baseline="0" dirty="0">
                <a:ln>
                  <a:noFill/>
                </a:ln>
                <a:solidFill>
                  <a:schemeClr val="bg1"/>
                </a:solidFill>
                <a:effectLst/>
                <a:latin typeface="Arial" panose="020B0604020202020204" pitchFamily="34" charset="0"/>
              </a:rPr>
              <a:t>: The analysis indicates a positive correlation between customer </a:t>
            </a:r>
          </a:p>
          <a:p>
            <a:pPr marL="0" marR="0" lvl="0" indent="0" algn="l" defTabSz="914400" rtl="0" eaLnBrk="0" fontAlgn="base" latinLnBrk="0" hangingPunct="0">
              <a:lnSpc>
                <a:spcPct val="100000"/>
              </a:lnSpc>
              <a:spcBef>
                <a:spcPct val="0"/>
              </a:spcBef>
              <a:spcAft>
                <a:spcPct val="0"/>
              </a:spcAft>
              <a:buClrTx/>
              <a:buSzTx/>
              <a:tabLst/>
            </a:pPr>
            <a:r>
              <a:rPr kumimoji="0" lang="de-DE" altLang="de-DE" sz="1200" b="0" i="0" u="none" strike="noStrike" cap="none" normalizeH="0" baseline="0" dirty="0">
                <a:ln>
                  <a:noFill/>
                </a:ln>
                <a:solidFill>
                  <a:schemeClr val="bg1"/>
                </a:solidFill>
                <a:effectLst/>
                <a:latin typeface="Arial" panose="020B0604020202020204" pitchFamily="34" charset="0"/>
              </a:rPr>
              <a:t>support interactions and higher feedback ratings. Prioritize prompt and effective customer support to improve </a:t>
            </a:r>
          </a:p>
          <a:p>
            <a:pPr marL="0" marR="0" lvl="0" indent="0" algn="l" defTabSz="914400" rtl="0" eaLnBrk="0" fontAlgn="base" latinLnBrk="0" hangingPunct="0">
              <a:lnSpc>
                <a:spcPct val="100000"/>
              </a:lnSpc>
              <a:spcBef>
                <a:spcPct val="0"/>
              </a:spcBef>
              <a:spcAft>
                <a:spcPct val="0"/>
              </a:spcAft>
              <a:buClrTx/>
              <a:buSzTx/>
              <a:tabLst/>
            </a:pPr>
            <a:r>
              <a:rPr kumimoji="0" lang="de-DE" altLang="de-DE" sz="1200" b="0" i="0" u="none" strike="noStrike" cap="none" normalizeH="0" baseline="0" dirty="0">
                <a:ln>
                  <a:noFill/>
                </a:ln>
                <a:solidFill>
                  <a:schemeClr val="bg1"/>
                </a:solidFill>
                <a:effectLst/>
                <a:latin typeface="Arial" panose="020B0604020202020204" pitchFamily="34" charset="0"/>
              </a:rPr>
              <a:t>overall satisfaction and retention rates.</a:t>
            </a:r>
          </a:p>
          <a:p>
            <a:pPr marL="0" marR="0" lvl="0" indent="0" algn="l" defTabSz="914400" rtl="0" eaLnBrk="0" fontAlgn="base" latinLnBrk="0" hangingPunct="0">
              <a:lnSpc>
                <a:spcPct val="100000"/>
              </a:lnSpc>
              <a:spcBef>
                <a:spcPct val="0"/>
              </a:spcBef>
              <a:spcAft>
                <a:spcPct val="0"/>
              </a:spcAft>
              <a:buClrTx/>
              <a:buSzTx/>
              <a:tabLst/>
            </a:pPr>
            <a:endParaRPr kumimoji="0" lang="de-DE" altLang="de-DE" sz="12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de-DE" altLang="de-DE" sz="1200" b="1" i="0" u="none" strike="noStrike" cap="none" normalizeH="0" baseline="0" dirty="0">
                <a:ln>
                  <a:noFill/>
                </a:ln>
                <a:solidFill>
                  <a:schemeClr val="bg1"/>
                </a:solidFill>
                <a:effectLst/>
                <a:latin typeface="Arial" panose="020B0604020202020204" pitchFamily="34" charset="0"/>
              </a:rPr>
              <a:t>Offer Flexible Payment Options</a:t>
            </a:r>
            <a:r>
              <a:rPr kumimoji="0" lang="de-DE" altLang="de-DE" sz="1200" b="0" i="0" u="none" strike="noStrike" cap="none" normalizeH="0" baseline="0" dirty="0">
                <a:ln>
                  <a:noFill/>
                </a:ln>
                <a:solidFill>
                  <a:schemeClr val="bg1"/>
                </a:solidFill>
                <a:effectLst/>
                <a:latin typeface="Arial" panose="020B0604020202020204" pitchFamily="34" charset="0"/>
              </a:rPr>
              <a:t>: While auto-renewal subscriptions are popular, a considerable </a:t>
            </a:r>
          </a:p>
          <a:p>
            <a:pPr marL="0" marR="0" lvl="0" indent="0" algn="l" defTabSz="914400" rtl="0" eaLnBrk="0" fontAlgn="base" latinLnBrk="0" hangingPunct="0">
              <a:lnSpc>
                <a:spcPct val="100000"/>
              </a:lnSpc>
              <a:spcBef>
                <a:spcPct val="0"/>
              </a:spcBef>
              <a:spcAft>
                <a:spcPct val="0"/>
              </a:spcAft>
              <a:buClrTx/>
              <a:buSzTx/>
              <a:tabLst/>
            </a:pPr>
            <a:r>
              <a:rPr kumimoji="0" lang="de-DE" altLang="de-DE" sz="1200" b="0" i="0" u="none" strike="noStrike" cap="none" normalizeH="0" baseline="0" dirty="0">
                <a:ln>
                  <a:noFill/>
                </a:ln>
                <a:solidFill>
                  <a:schemeClr val="bg1"/>
                </a:solidFill>
                <a:effectLst/>
                <a:latin typeface="Arial" panose="020B0604020202020204" pitchFamily="34" charset="0"/>
              </a:rPr>
              <a:t>number of users prefer manual payment methods like credit cards. Provide a range of payment options </a:t>
            </a:r>
          </a:p>
          <a:p>
            <a:pPr marL="0" marR="0" lvl="0" indent="0" algn="l" defTabSz="914400" rtl="0" eaLnBrk="0" fontAlgn="base" latinLnBrk="0" hangingPunct="0">
              <a:lnSpc>
                <a:spcPct val="100000"/>
              </a:lnSpc>
              <a:spcBef>
                <a:spcPct val="0"/>
              </a:spcBef>
              <a:spcAft>
                <a:spcPct val="0"/>
              </a:spcAft>
              <a:buClrTx/>
              <a:buSzTx/>
              <a:tabLst/>
            </a:pPr>
            <a:r>
              <a:rPr kumimoji="0" lang="de-DE" altLang="de-DE" sz="1200" b="0" i="0" u="none" strike="noStrike" cap="none" normalizeH="0" baseline="0" dirty="0">
                <a:ln>
                  <a:noFill/>
                </a:ln>
                <a:solidFill>
                  <a:schemeClr val="bg1"/>
                </a:solidFill>
                <a:effectLst/>
                <a:latin typeface="Arial" panose="020B0604020202020204" pitchFamily="34" charset="0"/>
              </a:rPr>
              <a:t>to accommodate diverse preferences and improve the checkout experience.</a:t>
            </a:r>
          </a:p>
          <a:p>
            <a:pPr marL="0" marR="0" lvl="0" indent="0" algn="l" defTabSz="914400" rtl="0" eaLnBrk="0" fontAlgn="base" latinLnBrk="0" hangingPunct="0">
              <a:lnSpc>
                <a:spcPct val="100000"/>
              </a:lnSpc>
              <a:spcBef>
                <a:spcPct val="0"/>
              </a:spcBef>
              <a:spcAft>
                <a:spcPct val="0"/>
              </a:spcAft>
              <a:buClrTx/>
              <a:buSzTx/>
              <a:tabLst/>
            </a:pPr>
            <a:endParaRPr kumimoji="0" lang="de-DE" altLang="de-DE" sz="12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de-DE" altLang="de-DE" sz="1200" b="1" i="0" u="none" strike="noStrike" cap="none" normalizeH="0" baseline="0" dirty="0">
                <a:ln>
                  <a:noFill/>
                </a:ln>
                <a:solidFill>
                  <a:schemeClr val="bg1"/>
                </a:solidFill>
                <a:effectLst/>
                <a:latin typeface="Arial" panose="020B0604020202020204" pitchFamily="34" charset="0"/>
              </a:rPr>
              <a:t>Implement Personalized Recommendations</a:t>
            </a:r>
            <a:r>
              <a:rPr kumimoji="0" lang="de-DE" altLang="de-DE" sz="1200" b="0" i="0" u="none" strike="noStrike" cap="none" normalizeH="0" baseline="0" dirty="0">
                <a:ln>
                  <a:noFill/>
                </a:ln>
                <a:solidFill>
                  <a:schemeClr val="bg1"/>
                </a:solidFill>
                <a:effectLst/>
                <a:latin typeface="Arial" panose="020B0604020202020204" pitchFamily="34" charset="0"/>
              </a:rPr>
              <a:t>: The data reveals varying preferences across age groups and usage frequencies. Leverage advanced recommendation algorithms to deliver personalized content suggestions based on individual user profiles, enhancing engagement and customer loyalty. </a:t>
            </a:r>
          </a:p>
          <a:p>
            <a:pPr marL="0" marR="0" lvl="0" indent="0" algn="l" defTabSz="914400" rtl="0" eaLnBrk="0" fontAlgn="base" latinLnBrk="0" hangingPunct="0">
              <a:lnSpc>
                <a:spcPct val="100000"/>
              </a:lnSpc>
              <a:spcBef>
                <a:spcPct val="0"/>
              </a:spcBef>
              <a:spcAft>
                <a:spcPct val="0"/>
              </a:spcAft>
              <a:buClrTx/>
              <a:buSzTx/>
              <a:tabLst/>
            </a:pPr>
            <a:endParaRPr kumimoji="0" lang="de-DE" altLang="de-DE" sz="12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de-DE" altLang="de-DE" sz="12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de-DE" altLang="de-DE" sz="1200" b="0" i="0" u="none" strike="noStrike" cap="none" normalizeH="0" baseline="0" dirty="0">
              <a:ln>
                <a:noFill/>
              </a:ln>
              <a:solidFill>
                <a:schemeClr val="bg1"/>
              </a:solidFill>
              <a:effectLst/>
              <a:latin typeface="Arial" panose="020B0604020202020204" pitchFamily="34" charset="0"/>
            </a:endParaRPr>
          </a:p>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27</a:t>
            </a:fld>
            <a:endParaRPr lang="de-DE"/>
          </a:p>
        </p:txBody>
      </p:sp>
    </p:spTree>
    <p:extLst>
      <p:ext uri="{BB962C8B-B14F-4D97-AF65-F5344CB8AC3E}">
        <p14:creationId xmlns:p14="http://schemas.microsoft.com/office/powerpoint/2010/main" val="15993647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3</a:t>
            </a:fld>
            <a:endParaRPr lang="de-DE"/>
          </a:p>
        </p:txBody>
      </p:sp>
    </p:spTree>
    <p:extLst>
      <p:ext uri="{BB962C8B-B14F-4D97-AF65-F5344CB8AC3E}">
        <p14:creationId xmlns:p14="http://schemas.microsoft.com/office/powerpoint/2010/main" val="3365206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Ai generated image</a:t>
            </a:r>
          </a:p>
          <a:p>
            <a:endParaRPr lang="de-DE" sz="1200" dirty="0">
              <a:solidFill>
                <a:schemeClr val="bg1"/>
              </a:solidFill>
            </a:endParaRPr>
          </a:p>
          <a:p>
            <a:r>
              <a:rPr lang="en-US" sz="1200" dirty="0">
                <a:solidFill>
                  <a:schemeClr val="bg1"/>
                </a:solidFill>
              </a:rPr>
              <a:t>Her primary goals are to increase Prime membership, boost customer loyalty, and maximize the lifetime value of Prime subscribers.</a:t>
            </a:r>
          </a:p>
          <a:p>
            <a:r>
              <a:rPr lang="en-US" sz="1200" dirty="0">
                <a:solidFill>
                  <a:schemeClr val="bg1"/>
                </a:solidFill>
              </a:rPr>
              <a:t>Her team provided this dataset and we were hired to give her some recommendations to reach her goal.</a:t>
            </a:r>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5</a:t>
            </a:fld>
            <a:endParaRPr lang="de-DE"/>
          </a:p>
        </p:txBody>
      </p:sp>
    </p:spTree>
    <p:extLst>
      <p:ext uri="{BB962C8B-B14F-4D97-AF65-F5344CB8AC3E}">
        <p14:creationId xmlns:p14="http://schemas.microsoft.com/office/powerpoint/2010/main" val="692980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1" dirty="0">
                <a:solidFill>
                  <a:schemeClr val="bg1"/>
                </a:solidFill>
              </a:rPr>
              <a:t>Favorite genre: </a:t>
            </a:r>
          </a:p>
          <a:p>
            <a:r>
              <a:rPr lang="en-US" dirty="0">
                <a:solidFill>
                  <a:schemeClr val="bg1"/>
                </a:solidFill>
              </a:rPr>
              <a:t>Preferred genres of users in 7 Categories</a:t>
            </a:r>
          </a:p>
          <a:p>
            <a:endParaRPr lang="en-US" dirty="0">
              <a:solidFill>
                <a:schemeClr val="bg1"/>
              </a:solidFill>
            </a:endParaRPr>
          </a:p>
          <a:p>
            <a:r>
              <a:rPr lang="en-US" sz="1400" b="1" dirty="0">
                <a:solidFill>
                  <a:schemeClr val="bg1"/>
                </a:solidFill>
              </a:rPr>
              <a:t>Usage Frequency</a:t>
            </a:r>
            <a:r>
              <a:rPr lang="en-US" sz="1400" dirty="0">
                <a:solidFill>
                  <a:schemeClr val="bg1"/>
                </a:solidFill>
              </a:rPr>
              <a:t>: </a:t>
            </a:r>
          </a:p>
          <a:p>
            <a:r>
              <a:rPr lang="en-US" dirty="0">
                <a:solidFill>
                  <a:schemeClr val="bg1"/>
                </a:solidFill>
              </a:rPr>
              <a:t>Frequency of Amazon Prime usage </a:t>
            </a:r>
          </a:p>
          <a:p>
            <a:r>
              <a:rPr lang="en-US" dirty="0">
                <a:solidFill>
                  <a:schemeClr val="bg1"/>
                </a:solidFill>
              </a:rPr>
              <a:t>categorized into Frequent, Regular, and Occasional</a:t>
            </a:r>
          </a:p>
          <a:p>
            <a:endParaRPr lang="en-US"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bg1"/>
              </a:solidFill>
            </a:endParaRPr>
          </a:p>
          <a:p>
            <a:r>
              <a:rPr lang="en-US" sz="1400" b="1" dirty="0">
                <a:solidFill>
                  <a:schemeClr val="bg1"/>
                </a:solidFill>
              </a:rPr>
              <a:t>Devices Used</a:t>
            </a:r>
            <a:r>
              <a:rPr lang="en-US" sz="1400" dirty="0">
                <a:solidFill>
                  <a:schemeClr val="bg1"/>
                </a:solidFill>
              </a:rPr>
              <a:t>: </a:t>
            </a:r>
          </a:p>
          <a:p>
            <a:r>
              <a:rPr lang="en-US" dirty="0">
                <a:solidFill>
                  <a:schemeClr val="bg1"/>
                </a:solidFill>
              </a:rPr>
              <a:t>Types of devices used to access Amazon Prime, including Smartphones, Smart TVs, and Tablets</a:t>
            </a:r>
          </a:p>
          <a:p>
            <a:endParaRPr lang="en-US" dirty="0">
              <a:solidFill>
                <a:schemeClr val="bg1"/>
              </a:solidFill>
            </a:endParaRPr>
          </a:p>
          <a:p>
            <a:r>
              <a:rPr lang="en-US" sz="1400" b="1" dirty="0">
                <a:solidFill>
                  <a:schemeClr val="bg1"/>
                </a:solidFill>
              </a:rPr>
              <a:t>Customer Support Feedback</a:t>
            </a:r>
            <a:r>
              <a:rPr lang="en-US" sz="1400" dirty="0">
                <a:solidFill>
                  <a:schemeClr val="bg1"/>
                </a:solidFill>
              </a:rPr>
              <a:t>: </a:t>
            </a:r>
          </a:p>
          <a:p>
            <a:r>
              <a:rPr lang="en-US" dirty="0">
                <a:solidFill>
                  <a:schemeClr val="bg1"/>
                </a:solidFill>
              </a:rPr>
              <a:t>Feedback ratings and interactions with customer support</a:t>
            </a:r>
          </a:p>
          <a:p>
            <a:endParaRPr lang="en-US" dirty="0">
              <a:solidFill>
                <a:schemeClr val="bg1"/>
              </a:solidFill>
            </a:endParaRPr>
          </a:p>
          <a:p>
            <a:r>
              <a:rPr lang="en-US" sz="1400" b="1" dirty="0">
                <a:solidFill>
                  <a:schemeClr val="bg1"/>
                </a:solidFill>
              </a:rPr>
              <a:t>Payment and Purchase Categories</a:t>
            </a:r>
            <a:r>
              <a:rPr lang="en-US" sz="1400" dirty="0">
                <a:solidFill>
                  <a:schemeClr val="bg1"/>
                </a:solidFill>
              </a:rPr>
              <a:t>: </a:t>
            </a:r>
          </a:p>
          <a:p>
            <a:r>
              <a:rPr lang="en-US" dirty="0">
                <a:solidFill>
                  <a:schemeClr val="bg1"/>
                </a:solidFill>
              </a:rPr>
              <a:t>Information on payment methods and purchase categories including subscriptions and renewals</a:t>
            </a:r>
          </a:p>
          <a:p>
            <a:endParaRPr lang="en-US" dirty="0">
              <a:solidFill>
                <a:schemeClr val="bg1"/>
              </a:solidFill>
            </a:endParaRPr>
          </a:p>
          <a:p>
            <a:r>
              <a:rPr lang="en-US" sz="1400" b="1" dirty="0">
                <a:solidFill>
                  <a:schemeClr val="bg1"/>
                </a:solidFill>
              </a:rPr>
              <a:t>Engagement Metrics</a:t>
            </a:r>
            <a:r>
              <a:rPr lang="en-US" sz="1400" dirty="0">
                <a:solidFill>
                  <a:schemeClr val="bg1"/>
                </a:solidFill>
              </a:rPr>
              <a:t>: </a:t>
            </a:r>
          </a:p>
          <a:p>
            <a:r>
              <a:rPr lang="en-US" dirty="0">
                <a:solidFill>
                  <a:schemeClr val="bg1"/>
                </a:solidFill>
              </a:rPr>
              <a:t>Levels of user engagement categorized as High, Medium, and Low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bg1"/>
              </a:solidFill>
            </a:endParaRPr>
          </a:p>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7</a:t>
            </a:fld>
            <a:endParaRPr lang="de-DE"/>
          </a:p>
        </p:txBody>
      </p:sp>
    </p:spTree>
    <p:extLst>
      <p:ext uri="{BB962C8B-B14F-4D97-AF65-F5344CB8AC3E}">
        <p14:creationId xmlns:p14="http://schemas.microsoft.com/office/powerpoint/2010/main" val="2800297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9</a:t>
            </a:fld>
            <a:endParaRPr lang="de-DE"/>
          </a:p>
        </p:txBody>
      </p:sp>
    </p:spTree>
    <p:extLst>
      <p:ext uri="{BB962C8B-B14F-4D97-AF65-F5344CB8AC3E}">
        <p14:creationId xmlns:p14="http://schemas.microsoft.com/office/powerpoint/2010/main" val="12045991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10</a:t>
            </a:fld>
            <a:endParaRPr lang="de-DE"/>
          </a:p>
        </p:txBody>
      </p:sp>
    </p:spTree>
    <p:extLst>
      <p:ext uri="{BB962C8B-B14F-4D97-AF65-F5344CB8AC3E}">
        <p14:creationId xmlns:p14="http://schemas.microsoft.com/office/powerpoint/2010/main" val="1634573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11</a:t>
            </a:fld>
            <a:endParaRPr lang="de-DE"/>
          </a:p>
        </p:txBody>
      </p:sp>
    </p:spTree>
    <p:extLst>
      <p:ext uri="{BB962C8B-B14F-4D97-AF65-F5344CB8AC3E}">
        <p14:creationId xmlns:p14="http://schemas.microsoft.com/office/powerpoint/2010/main" val="6074203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9AA5CE"/>
                </a:solidFill>
                <a:effectLst/>
                <a:latin typeface="Consolas" panose="020B0609020204030204" pitchFamily="49" charset="0"/>
              </a:rPr>
              <a:t>Top 3 for 18 – 34 :Horror, Action, Comedy</a:t>
            </a:r>
            <a:endParaRPr lang="en-US" b="0" dirty="0">
              <a:solidFill>
                <a:srgbClr val="A9B1D6"/>
              </a:solidFill>
              <a:effectLst/>
              <a:latin typeface="Consolas" panose="020B0609020204030204" pitchFamily="49" charset="0"/>
            </a:endParaRPr>
          </a:p>
          <a:p>
            <a:r>
              <a:rPr lang="en-US" b="0" dirty="0">
                <a:solidFill>
                  <a:srgbClr val="9AA5CE"/>
                </a:solidFill>
                <a:effectLst/>
                <a:latin typeface="Consolas" panose="020B0609020204030204" pitchFamily="49" charset="0"/>
              </a:rPr>
              <a:t>Top 3 for 35 – 54 : Horror, Documentary, Comedy</a:t>
            </a:r>
          </a:p>
          <a:p>
            <a:r>
              <a:rPr lang="en-US" b="0" dirty="0">
                <a:solidFill>
                  <a:srgbClr val="9AA5CE"/>
                </a:solidFill>
                <a:effectLst/>
                <a:latin typeface="Consolas" panose="020B0609020204030204" pitchFamily="49" charset="0"/>
              </a:rPr>
              <a:t>Top 3 for 55 - 74 : Romance, Action, Horror</a:t>
            </a:r>
          </a:p>
          <a:p>
            <a:r>
              <a:rPr lang="en-US" b="0" dirty="0">
                <a:solidFill>
                  <a:srgbClr val="9AA5CE"/>
                </a:solidFill>
                <a:effectLst/>
                <a:latin typeface="Consolas" panose="020B0609020204030204" pitchFamily="49" charset="0"/>
              </a:rPr>
              <a:t>Top 3 for 75+ : Action, Drama, Documentary</a:t>
            </a:r>
            <a:endParaRPr lang="en-US" b="0" dirty="0">
              <a:solidFill>
                <a:srgbClr val="A9B1D6"/>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br>
              <a:rPr lang="en-US" b="0" dirty="0">
                <a:solidFill>
                  <a:srgbClr val="A9B1D6"/>
                </a:solidFill>
                <a:effectLst/>
                <a:latin typeface="Consolas" panose="020B0609020204030204" pitchFamily="49" charset="0"/>
              </a:rPr>
            </a:br>
            <a:r>
              <a:rPr lang="en-US" dirty="0"/>
              <a:t>The analysis shows that user preferences change with age.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Overall, Horror emerges as a popular genre across all age groups, particularly Middle Age and Young Adults, suggesting a broad appeal for the genre's suspense and excitement. Conversely, Romance is significantly favored by </a:t>
            </a:r>
            <a:r>
              <a:rPr lang="en-US" dirty="0" err="1"/>
              <a:t>Eldery</a:t>
            </a:r>
            <a:r>
              <a:rPr lang="en-US" dirty="0"/>
              <a:t> Adults, indicating a possible generational inclination towards more emotionally driven content.</a:t>
            </a:r>
            <a:endParaRPr lang="de-DE" dirty="0"/>
          </a:p>
        </p:txBody>
      </p:sp>
      <p:sp>
        <p:nvSpPr>
          <p:cNvPr id="4" name="Slide Number Placeholder 3"/>
          <p:cNvSpPr>
            <a:spLocks noGrp="1"/>
          </p:cNvSpPr>
          <p:nvPr>
            <p:ph type="sldNum" sz="quarter" idx="5"/>
          </p:nvPr>
        </p:nvSpPr>
        <p:spPr/>
        <p:txBody>
          <a:bodyPr/>
          <a:lstStyle/>
          <a:p>
            <a:fld id="{B59773CB-A90F-4608-AB31-975D221BD3AF}" type="slidenum">
              <a:rPr lang="de-DE" smtClean="0"/>
              <a:t>12</a:t>
            </a:fld>
            <a:endParaRPr lang="de-DE"/>
          </a:p>
        </p:txBody>
      </p:sp>
    </p:spTree>
    <p:extLst>
      <p:ext uri="{BB962C8B-B14F-4D97-AF65-F5344CB8AC3E}">
        <p14:creationId xmlns:p14="http://schemas.microsoft.com/office/powerpoint/2010/main" val="37928361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49699-9D78-4CCF-91C0-25B7BF9400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DE"/>
          </a:p>
        </p:txBody>
      </p:sp>
      <p:sp>
        <p:nvSpPr>
          <p:cNvPr id="3" name="Subtitle 2">
            <a:extLst>
              <a:ext uri="{FF2B5EF4-FFF2-40B4-BE49-F238E27FC236}">
                <a16:creationId xmlns:a16="http://schemas.microsoft.com/office/drawing/2014/main" id="{0FA96D27-6709-42EB-9EDC-0102CC9FC90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DE"/>
          </a:p>
        </p:txBody>
      </p:sp>
      <p:sp>
        <p:nvSpPr>
          <p:cNvPr id="4" name="Date Placeholder 3">
            <a:extLst>
              <a:ext uri="{FF2B5EF4-FFF2-40B4-BE49-F238E27FC236}">
                <a16:creationId xmlns:a16="http://schemas.microsoft.com/office/drawing/2014/main" id="{4A69AF62-43AA-4481-BC64-177A3DE92B8E}"/>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5" name="Footer Placeholder 4">
            <a:extLst>
              <a:ext uri="{FF2B5EF4-FFF2-40B4-BE49-F238E27FC236}">
                <a16:creationId xmlns:a16="http://schemas.microsoft.com/office/drawing/2014/main" id="{1F9C1805-ABD0-4705-9746-C343E640EDE0}"/>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A78ABDEA-27BF-4A7C-AD6B-1E3F109FCB40}"/>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199895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2AB33-99F1-4EF6-A0F5-0FABCAF6DA33}"/>
              </a:ext>
            </a:extLst>
          </p:cNvPr>
          <p:cNvSpPr>
            <a:spLocks noGrp="1"/>
          </p:cNvSpPr>
          <p:nvPr>
            <p:ph type="title"/>
          </p:nvPr>
        </p:nvSpPr>
        <p:spPr/>
        <p:txBody>
          <a:bodyPr/>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7D5D093C-1C38-443D-B4AE-52DF0D14C82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000AE447-A0FD-4D98-B0F6-7564CFEA6218}"/>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5" name="Footer Placeholder 4">
            <a:extLst>
              <a:ext uri="{FF2B5EF4-FFF2-40B4-BE49-F238E27FC236}">
                <a16:creationId xmlns:a16="http://schemas.microsoft.com/office/drawing/2014/main" id="{9F80E9A7-B45D-4C80-8CA4-270E699E5B46}"/>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016E1099-0178-4C06-96D0-23E1C8186386}"/>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3883386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E6CA10-BCA7-4F2E-901B-46B1E2338D0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DE"/>
          </a:p>
        </p:txBody>
      </p:sp>
      <p:sp>
        <p:nvSpPr>
          <p:cNvPr id="3" name="Vertical Text Placeholder 2">
            <a:extLst>
              <a:ext uri="{FF2B5EF4-FFF2-40B4-BE49-F238E27FC236}">
                <a16:creationId xmlns:a16="http://schemas.microsoft.com/office/drawing/2014/main" id="{C5B1BD56-8466-4A36-953B-D08EE15A17D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EBC0B7EA-A762-42D6-B8A4-49EEA30C264E}"/>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5" name="Footer Placeholder 4">
            <a:extLst>
              <a:ext uri="{FF2B5EF4-FFF2-40B4-BE49-F238E27FC236}">
                <a16:creationId xmlns:a16="http://schemas.microsoft.com/office/drawing/2014/main" id="{5DC363C1-0818-4282-9B5A-3B9B45B3EE23}"/>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4C07A1F2-EBEA-407F-A5EF-E9B6616985A7}"/>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317944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A99CD-D4C4-4021-AB32-183406135B5B}"/>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E88F4A1C-48C2-4C8C-B69A-92DDAAEFB6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743C4172-EF0D-4F80-8FF0-522FCFEBE14C}"/>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5" name="Footer Placeholder 4">
            <a:extLst>
              <a:ext uri="{FF2B5EF4-FFF2-40B4-BE49-F238E27FC236}">
                <a16:creationId xmlns:a16="http://schemas.microsoft.com/office/drawing/2014/main" id="{4993D87D-D4C1-42B9-81BB-41158A818631}"/>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E643E002-FDC3-42CB-9F20-685911E8F84C}"/>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1121605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85F0F-0A02-4D37-ACAF-E2CB0F8AFB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DE"/>
          </a:p>
        </p:txBody>
      </p:sp>
      <p:sp>
        <p:nvSpPr>
          <p:cNvPr id="3" name="Text Placeholder 2">
            <a:extLst>
              <a:ext uri="{FF2B5EF4-FFF2-40B4-BE49-F238E27FC236}">
                <a16:creationId xmlns:a16="http://schemas.microsoft.com/office/drawing/2014/main" id="{68532408-E7A3-4959-B3C4-8E5360B412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26686B-D399-4C1C-982A-F26E8F991EC5}"/>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5" name="Footer Placeholder 4">
            <a:extLst>
              <a:ext uri="{FF2B5EF4-FFF2-40B4-BE49-F238E27FC236}">
                <a16:creationId xmlns:a16="http://schemas.microsoft.com/office/drawing/2014/main" id="{9190DB15-2AB7-4938-96DC-8A546305CE78}"/>
              </a:ext>
            </a:extLst>
          </p:cNvPr>
          <p:cNvSpPr>
            <a:spLocks noGrp="1"/>
          </p:cNvSpPr>
          <p:nvPr>
            <p:ph type="ftr" sz="quarter" idx="11"/>
          </p:nvPr>
        </p:nvSpPr>
        <p:spPr/>
        <p:txBody>
          <a:bodyPr/>
          <a:lstStyle/>
          <a:p>
            <a:endParaRPr lang="de-DE"/>
          </a:p>
        </p:txBody>
      </p:sp>
      <p:sp>
        <p:nvSpPr>
          <p:cNvPr id="6" name="Slide Number Placeholder 5">
            <a:extLst>
              <a:ext uri="{FF2B5EF4-FFF2-40B4-BE49-F238E27FC236}">
                <a16:creationId xmlns:a16="http://schemas.microsoft.com/office/drawing/2014/main" id="{7A1608BB-7417-46E7-891E-A04FFF3884BE}"/>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42888690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1CA30-74D7-432D-872B-2AD77C1BC101}"/>
              </a:ext>
            </a:extLst>
          </p:cNvPr>
          <p:cNvSpPr>
            <a:spLocks noGrp="1"/>
          </p:cNvSpPr>
          <p:nvPr>
            <p:ph type="title"/>
          </p:nvPr>
        </p:nvSpPr>
        <p:spPr/>
        <p:txBody>
          <a:bodyPr/>
          <a:lstStyle/>
          <a:p>
            <a:r>
              <a:rPr lang="en-US"/>
              <a:t>Click to edit Master title style</a:t>
            </a:r>
            <a:endParaRPr lang="de-DE"/>
          </a:p>
        </p:txBody>
      </p:sp>
      <p:sp>
        <p:nvSpPr>
          <p:cNvPr id="3" name="Content Placeholder 2">
            <a:extLst>
              <a:ext uri="{FF2B5EF4-FFF2-40B4-BE49-F238E27FC236}">
                <a16:creationId xmlns:a16="http://schemas.microsoft.com/office/drawing/2014/main" id="{9A448E1C-47EE-4337-9585-9E0DA7C484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Content Placeholder 3">
            <a:extLst>
              <a:ext uri="{FF2B5EF4-FFF2-40B4-BE49-F238E27FC236}">
                <a16:creationId xmlns:a16="http://schemas.microsoft.com/office/drawing/2014/main" id="{425A2174-D699-41DF-A742-ED60A55A8C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Date Placeholder 4">
            <a:extLst>
              <a:ext uri="{FF2B5EF4-FFF2-40B4-BE49-F238E27FC236}">
                <a16:creationId xmlns:a16="http://schemas.microsoft.com/office/drawing/2014/main" id="{8468A999-33EC-438F-83DB-2505772FA8AF}"/>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6" name="Footer Placeholder 5">
            <a:extLst>
              <a:ext uri="{FF2B5EF4-FFF2-40B4-BE49-F238E27FC236}">
                <a16:creationId xmlns:a16="http://schemas.microsoft.com/office/drawing/2014/main" id="{0A3CA51E-6E50-447D-A7F8-262B563C057A}"/>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FFB92226-AA10-4554-B8C8-9DAA71003C75}"/>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6016378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7B146-26A2-4E61-8122-BF02F2E8CC82}"/>
              </a:ext>
            </a:extLst>
          </p:cNvPr>
          <p:cNvSpPr>
            <a:spLocks noGrp="1"/>
          </p:cNvSpPr>
          <p:nvPr>
            <p:ph type="title"/>
          </p:nvPr>
        </p:nvSpPr>
        <p:spPr>
          <a:xfrm>
            <a:off x="839788" y="365125"/>
            <a:ext cx="10515600" cy="1325563"/>
          </a:xfrm>
        </p:spPr>
        <p:txBody>
          <a:bodyPr/>
          <a:lstStyle/>
          <a:p>
            <a:r>
              <a:rPr lang="en-US"/>
              <a:t>Click to edit Master title style</a:t>
            </a:r>
            <a:endParaRPr lang="de-DE"/>
          </a:p>
        </p:txBody>
      </p:sp>
      <p:sp>
        <p:nvSpPr>
          <p:cNvPr id="3" name="Text Placeholder 2">
            <a:extLst>
              <a:ext uri="{FF2B5EF4-FFF2-40B4-BE49-F238E27FC236}">
                <a16:creationId xmlns:a16="http://schemas.microsoft.com/office/drawing/2014/main" id="{987974A0-7FE5-460D-8708-B8D636285F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0D8C70-BE21-4714-8142-69F18EC9E2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5" name="Text Placeholder 4">
            <a:extLst>
              <a:ext uri="{FF2B5EF4-FFF2-40B4-BE49-F238E27FC236}">
                <a16:creationId xmlns:a16="http://schemas.microsoft.com/office/drawing/2014/main" id="{39D374DA-34BB-4D8D-AAA0-352A6FB0B8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23D0DA-2413-4123-B51E-93EE8AB993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7" name="Date Placeholder 6">
            <a:extLst>
              <a:ext uri="{FF2B5EF4-FFF2-40B4-BE49-F238E27FC236}">
                <a16:creationId xmlns:a16="http://schemas.microsoft.com/office/drawing/2014/main" id="{3076F0A1-CF13-4F6B-A438-4D84DC9B8D54}"/>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8" name="Footer Placeholder 7">
            <a:extLst>
              <a:ext uri="{FF2B5EF4-FFF2-40B4-BE49-F238E27FC236}">
                <a16:creationId xmlns:a16="http://schemas.microsoft.com/office/drawing/2014/main" id="{EC176A72-8BED-45CC-A365-B6C7DBD2B795}"/>
              </a:ext>
            </a:extLst>
          </p:cNvPr>
          <p:cNvSpPr>
            <a:spLocks noGrp="1"/>
          </p:cNvSpPr>
          <p:nvPr>
            <p:ph type="ftr" sz="quarter" idx="11"/>
          </p:nvPr>
        </p:nvSpPr>
        <p:spPr/>
        <p:txBody>
          <a:bodyPr/>
          <a:lstStyle/>
          <a:p>
            <a:endParaRPr lang="de-DE"/>
          </a:p>
        </p:txBody>
      </p:sp>
      <p:sp>
        <p:nvSpPr>
          <p:cNvPr id="9" name="Slide Number Placeholder 8">
            <a:extLst>
              <a:ext uri="{FF2B5EF4-FFF2-40B4-BE49-F238E27FC236}">
                <a16:creationId xmlns:a16="http://schemas.microsoft.com/office/drawing/2014/main" id="{DAA59F7E-20F5-4075-8F1D-D850C1DF26B5}"/>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93236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29A74-1755-4165-B126-7DC24093DD4E}"/>
              </a:ext>
            </a:extLst>
          </p:cNvPr>
          <p:cNvSpPr>
            <a:spLocks noGrp="1"/>
          </p:cNvSpPr>
          <p:nvPr>
            <p:ph type="title"/>
          </p:nvPr>
        </p:nvSpPr>
        <p:spPr/>
        <p:txBody>
          <a:bodyPr/>
          <a:lstStyle/>
          <a:p>
            <a:r>
              <a:rPr lang="en-US"/>
              <a:t>Click to edit Master title style</a:t>
            </a:r>
            <a:endParaRPr lang="de-DE"/>
          </a:p>
        </p:txBody>
      </p:sp>
      <p:sp>
        <p:nvSpPr>
          <p:cNvPr id="3" name="Date Placeholder 2">
            <a:extLst>
              <a:ext uri="{FF2B5EF4-FFF2-40B4-BE49-F238E27FC236}">
                <a16:creationId xmlns:a16="http://schemas.microsoft.com/office/drawing/2014/main" id="{C7A08A77-BF56-4BB1-BDAF-A9E60D340CE3}"/>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4" name="Footer Placeholder 3">
            <a:extLst>
              <a:ext uri="{FF2B5EF4-FFF2-40B4-BE49-F238E27FC236}">
                <a16:creationId xmlns:a16="http://schemas.microsoft.com/office/drawing/2014/main" id="{93AD0998-7D2A-4E73-AAFA-20284B1484A8}"/>
              </a:ext>
            </a:extLst>
          </p:cNvPr>
          <p:cNvSpPr>
            <a:spLocks noGrp="1"/>
          </p:cNvSpPr>
          <p:nvPr>
            <p:ph type="ftr" sz="quarter" idx="11"/>
          </p:nvPr>
        </p:nvSpPr>
        <p:spPr/>
        <p:txBody>
          <a:bodyPr/>
          <a:lstStyle/>
          <a:p>
            <a:endParaRPr lang="de-DE"/>
          </a:p>
        </p:txBody>
      </p:sp>
      <p:sp>
        <p:nvSpPr>
          <p:cNvPr id="5" name="Slide Number Placeholder 4">
            <a:extLst>
              <a:ext uri="{FF2B5EF4-FFF2-40B4-BE49-F238E27FC236}">
                <a16:creationId xmlns:a16="http://schemas.microsoft.com/office/drawing/2014/main" id="{B701F2C8-3FC5-4DF3-AFC1-A8677A4A8549}"/>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37636501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EC73276-F15F-45E8-A3B9-3E677C34240C}"/>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3" name="Footer Placeholder 2">
            <a:extLst>
              <a:ext uri="{FF2B5EF4-FFF2-40B4-BE49-F238E27FC236}">
                <a16:creationId xmlns:a16="http://schemas.microsoft.com/office/drawing/2014/main" id="{60A946AB-1F88-4FB0-B763-691C69AB4261}"/>
              </a:ext>
            </a:extLst>
          </p:cNvPr>
          <p:cNvSpPr>
            <a:spLocks noGrp="1"/>
          </p:cNvSpPr>
          <p:nvPr>
            <p:ph type="ftr" sz="quarter" idx="11"/>
          </p:nvPr>
        </p:nvSpPr>
        <p:spPr/>
        <p:txBody>
          <a:bodyPr/>
          <a:lstStyle/>
          <a:p>
            <a:endParaRPr lang="de-DE"/>
          </a:p>
        </p:txBody>
      </p:sp>
      <p:sp>
        <p:nvSpPr>
          <p:cNvPr id="4" name="Slide Number Placeholder 3">
            <a:extLst>
              <a:ext uri="{FF2B5EF4-FFF2-40B4-BE49-F238E27FC236}">
                <a16:creationId xmlns:a16="http://schemas.microsoft.com/office/drawing/2014/main" id="{9338B7A5-F8E2-4678-BCBC-A267BBF66C1A}"/>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41311568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29B85-833C-4F24-AC31-D0B9B9953A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Content Placeholder 2">
            <a:extLst>
              <a:ext uri="{FF2B5EF4-FFF2-40B4-BE49-F238E27FC236}">
                <a16:creationId xmlns:a16="http://schemas.microsoft.com/office/drawing/2014/main" id="{5D5038C0-3E15-416B-83B5-B8EC1FBAAE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Text Placeholder 3">
            <a:extLst>
              <a:ext uri="{FF2B5EF4-FFF2-40B4-BE49-F238E27FC236}">
                <a16:creationId xmlns:a16="http://schemas.microsoft.com/office/drawing/2014/main" id="{285BAD59-1E24-404B-9EED-629DBD6D83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15F846-B9B6-47FA-A1CB-401847FF56AA}"/>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6" name="Footer Placeholder 5">
            <a:extLst>
              <a:ext uri="{FF2B5EF4-FFF2-40B4-BE49-F238E27FC236}">
                <a16:creationId xmlns:a16="http://schemas.microsoft.com/office/drawing/2014/main" id="{51FCBE56-5B84-42AD-A726-44FBBF226B71}"/>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54E8B262-95F9-4A10-B44A-76A728D7C62C}"/>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1942217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1C0D9-D97D-4F81-8AFD-3237E92A97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DE"/>
          </a:p>
        </p:txBody>
      </p:sp>
      <p:sp>
        <p:nvSpPr>
          <p:cNvPr id="3" name="Picture Placeholder 2">
            <a:extLst>
              <a:ext uri="{FF2B5EF4-FFF2-40B4-BE49-F238E27FC236}">
                <a16:creationId xmlns:a16="http://schemas.microsoft.com/office/drawing/2014/main" id="{A22F0DAC-02EB-431F-BECF-2E591CDFC2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 Placeholder 3">
            <a:extLst>
              <a:ext uri="{FF2B5EF4-FFF2-40B4-BE49-F238E27FC236}">
                <a16:creationId xmlns:a16="http://schemas.microsoft.com/office/drawing/2014/main" id="{EDF74F58-0860-4CDB-89F0-09E5A500E4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72C709-0A93-438F-B56B-A38B90178994}"/>
              </a:ext>
            </a:extLst>
          </p:cNvPr>
          <p:cNvSpPr>
            <a:spLocks noGrp="1"/>
          </p:cNvSpPr>
          <p:nvPr>
            <p:ph type="dt" sz="half" idx="10"/>
          </p:nvPr>
        </p:nvSpPr>
        <p:spPr/>
        <p:txBody>
          <a:bodyPr/>
          <a:lstStyle/>
          <a:p>
            <a:fld id="{C1C4D114-A652-4588-B3C2-FB699A3E740E}" type="datetimeFigureOut">
              <a:rPr lang="de-DE" smtClean="0"/>
              <a:t>31.05.2024</a:t>
            </a:fld>
            <a:endParaRPr lang="de-DE"/>
          </a:p>
        </p:txBody>
      </p:sp>
      <p:sp>
        <p:nvSpPr>
          <p:cNvPr id="6" name="Footer Placeholder 5">
            <a:extLst>
              <a:ext uri="{FF2B5EF4-FFF2-40B4-BE49-F238E27FC236}">
                <a16:creationId xmlns:a16="http://schemas.microsoft.com/office/drawing/2014/main" id="{F981D8C2-BAC2-405B-83BB-9333436D0041}"/>
              </a:ext>
            </a:extLst>
          </p:cNvPr>
          <p:cNvSpPr>
            <a:spLocks noGrp="1"/>
          </p:cNvSpPr>
          <p:nvPr>
            <p:ph type="ftr" sz="quarter" idx="11"/>
          </p:nvPr>
        </p:nvSpPr>
        <p:spPr/>
        <p:txBody>
          <a:bodyPr/>
          <a:lstStyle/>
          <a:p>
            <a:endParaRPr lang="de-DE"/>
          </a:p>
        </p:txBody>
      </p:sp>
      <p:sp>
        <p:nvSpPr>
          <p:cNvPr id="7" name="Slide Number Placeholder 6">
            <a:extLst>
              <a:ext uri="{FF2B5EF4-FFF2-40B4-BE49-F238E27FC236}">
                <a16:creationId xmlns:a16="http://schemas.microsoft.com/office/drawing/2014/main" id="{A671E749-136E-469C-9117-69F0B4F5F7C6}"/>
              </a:ext>
            </a:extLst>
          </p:cNvPr>
          <p:cNvSpPr>
            <a:spLocks noGrp="1"/>
          </p:cNvSpPr>
          <p:nvPr>
            <p:ph type="sldNum" sz="quarter" idx="12"/>
          </p:nvPr>
        </p:nvSpPr>
        <p:spPr/>
        <p:txBody>
          <a:bodyPr/>
          <a:lstStyle/>
          <a:p>
            <a:fld id="{D32E9EEB-F444-41DD-A869-A53C65A926D4}" type="slidenum">
              <a:rPr lang="de-DE" smtClean="0"/>
              <a:t>‹#›</a:t>
            </a:fld>
            <a:endParaRPr lang="de-DE"/>
          </a:p>
        </p:txBody>
      </p:sp>
    </p:spTree>
    <p:extLst>
      <p:ext uri="{BB962C8B-B14F-4D97-AF65-F5344CB8AC3E}">
        <p14:creationId xmlns:p14="http://schemas.microsoft.com/office/powerpoint/2010/main" val="2306240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63ED697-5789-4C8A-A596-99BAC162B7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DE"/>
          </a:p>
        </p:txBody>
      </p:sp>
      <p:sp>
        <p:nvSpPr>
          <p:cNvPr id="3" name="Text Placeholder 2">
            <a:extLst>
              <a:ext uri="{FF2B5EF4-FFF2-40B4-BE49-F238E27FC236}">
                <a16:creationId xmlns:a16="http://schemas.microsoft.com/office/drawing/2014/main" id="{1F826B85-A789-4627-9704-AE90E2B5BE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
        <p:nvSpPr>
          <p:cNvPr id="4" name="Date Placeholder 3">
            <a:extLst>
              <a:ext uri="{FF2B5EF4-FFF2-40B4-BE49-F238E27FC236}">
                <a16:creationId xmlns:a16="http://schemas.microsoft.com/office/drawing/2014/main" id="{28B23395-6DC0-41A4-99C1-EC2BAE8D59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C4D114-A652-4588-B3C2-FB699A3E740E}" type="datetimeFigureOut">
              <a:rPr lang="de-DE" smtClean="0"/>
              <a:t>31.05.2024</a:t>
            </a:fld>
            <a:endParaRPr lang="de-DE"/>
          </a:p>
        </p:txBody>
      </p:sp>
      <p:sp>
        <p:nvSpPr>
          <p:cNvPr id="5" name="Footer Placeholder 4">
            <a:extLst>
              <a:ext uri="{FF2B5EF4-FFF2-40B4-BE49-F238E27FC236}">
                <a16:creationId xmlns:a16="http://schemas.microsoft.com/office/drawing/2014/main" id="{8332A31D-34E3-41C4-BDB5-450949C04B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Slide Number Placeholder 5">
            <a:extLst>
              <a:ext uri="{FF2B5EF4-FFF2-40B4-BE49-F238E27FC236}">
                <a16:creationId xmlns:a16="http://schemas.microsoft.com/office/drawing/2014/main" id="{A0F1F551-5D70-4E82-8E82-9B2A23032E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2E9EEB-F444-41DD-A869-A53C65A926D4}" type="slidenum">
              <a:rPr lang="de-DE" smtClean="0"/>
              <a:t>‹#›</a:t>
            </a:fld>
            <a:endParaRPr lang="de-DE"/>
          </a:p>
        </p:txBody>
      </p:sp>
    </p:spTree>
    <p:extLst>
      <p:ext uri="{BB962C8B-B14F-4D97-AF65-F5344CB8AC3E}">
        <p14:creationId xmlns:p14="http://schemas.microsoft.com/office/powerpoint/2010/main" val="18739421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8.svg"/></Relationships>
</file>

<file path=ppt/slides/_rels/slide11.xml.rels><?xml version="1.0" encoding="UTF-8" standalone="yes"?>
<Relationships xmlns="http://schemas.openxmlformats.org/package/2006/relationships"><Relationship Id="rId8" Type="http://schemas.openxmlformats.org/officeDocument/2006/relationships/chart" Target="../charts/chart2.xml"/><Relationship Id="rId3" Type="http://schemas.openxmlformats.org/officeDocument/2006/relationships/image" Target="../media/image20.png"/><Relationship Id="rId7" Type="http://schemas.openxmlformats.org/officeDocument/2006/relationships/image" Target="../media/image28.sv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chart" Target="../charts/chart1.xml"/><Relationship Id="rId4" Type="http://schemas.microsoft.com/office/2007/relationships/hdphoto" Target="../media/hdphoto8.wdp"/></Relationships>
</file>

<file path=ppt/slides/_rels/slide12.xml.rels><?xml version="1.0" encoding="UTF-8" standalone="yes"?>
<Relationships xmlns="http://schemas.openxmlformats.org/package/2006/relationships"><Relationship Id="rId8" Type="http://schemas.openxmlformats.org/officeDocument/2006/relationships/chart" Target="../charts/chart6.xml"/><Relationship Id="rId13" Type="http://schemas.openxmlformats.org/officeDocument/2006/relationships/chart" Target="../charts/chart9.xml"/><Relationship Id="rId3" Type="http://schemas.openxmlformats.org/officeDocument/2006/relationships/image" Target="../media/image20.png"/><Relationship Id="rId7" Type="http://schemas.openxmlformats.org/officeDocument/2006/relationships/chart" Target="../charts/chart5.xml"/><Relationship Id="rId12" Type="http://schemas.openxmlformats.org/officeDocument/2006/relationships/chart" Target="../charts/chart8.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chart" Target="../charts/chart4.xml"/><Relationship Id="rId11" Type="http://schemas.openxmlformats.org/officeDocument/2006/relationships/chart" Target="../charts/chart7.xml"/><Relationship Id="rId5" Type="http://schemas.openxmlformats.org/officeDocument/2006/relationships/chart" Target="../charts/chart3.xml"/><Relationship Id="rId10" Type="http://schemas.openxmlformats.org/officeDocument/2006/relationships/image" Target="../media/image28.svg"/><Relationship Id="rId4" Type="http://schemas.microsoft.com/office/2007/relationships/hdphoto" Target="../media/hdphoto8.wdp"/><Relationship Id="rId9" Type="http://schemas.openxmlformats.org/officeDocument/2006/relationships/image" Target="../media/image27.png"/><Relationship Id="rId14" Type="http://schemas.openxmlformats.org/officeDocument/2006/relationships/chart" Target="../charts/char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chart" Target="../charts/chart1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chart" Target="../charts/chart11.xml"/><Relationship Id="rId5" Type="http://schemas.openxmlformats.org/officeDocument/2006/relationships/image" Target="../media/image20.png"/><Relationship Id="rId4" Type="http://schemas.microsoft.com/office/2007/relationships/hdphoto" Target="../media/hdphoto8.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chart" Target="../charts/chart14.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chart" Target="../charts/chart13.xml"/><Relationship Id="rId5" Type="http://schemas.openxmlformats.org/officeDocument/2006/relationships/image" Target="../media/image20.png"/><Relationship Id="rId4" Type="http://schemas.microsoft.com/office/2007/relationships/hdphoto" Target="../media/hdphoto8.wdp"/></Relationships>
</file>

<file path=ppt/slides/_rels/slide17.xml.rels><?xml version="1.0" encoding="UTF-8" standalone="yes"?>
<Relationships xmlns="http://schemas.openxmlformats.org/package/2006/relationships"><Relationship Id="rId8" Type="http://schemas.openxmlformats.org/officeDocument/2006/relationships/chart" Target="../charts/chart17.xml"/><Relationship Id="rId3" Type="http://schemas.openxmlformats.org/officeDocument/2006/relationships/image" Target="../media/image29.png"/><Relationship Id="rId7" Type="http://schemas.openxmlformats.org/officeDocument/2006/relationships/chart" Target="../charts/chart16.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chart" Target="../charts/chart15.xml"/><Relationship Id="rId5" Type="http://schemas.openxmlformats.org/officeDocument/2006/relationships/image" Target="../media/image20.png"/><Relationship Id="rId4" Type="http://schemas.microsoft.com/office/2007/relationships/hdphoto" Target="../media/hdphoto8.wdp"/></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1.svg"/></Relationships>
</file>

<file path=ppt/slides/_rels/slide19.xml.rels><?xml version="1.0" encoding="UTF-8" standalone="yes"?>
<Relationships xmlns="http://schemas.openxmlformats.org/package/2006/relationships"><Relationship Id="rId8" Type="http://schemas.openxmlformats.org/officeDocument/2006/relationships/chart" Target="../charts/chart19.xml"/><Relationship Id="rId3" Type="http://schemas.openxmlformats.org/officeDocument/2006/relationships/image" Target="../media/image29.png"/><Relationship Id="rId7" Type="http://schemas.openxmlformats.org/officeDocument/2006/relationships/chart" Target="../charts/chart18.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microsoft.com/office/2007/relationships/hdphoto" Target="../media/hdphoto8.wdp"/><Relationship Id="rId5" Type="http://schemas.openxmlformats.org/officeDocument/2006/relationships/image" Target="../media/image20.png"/><Relationship Id="rId10" Type="http://schemas.openxmlformats.org/officeDocument/2006/relationships/image" Target="../media/image31.svg"/><Relationship Id="rId4" Type="http://schemas.microsoft.com/office/2007/relationships/hdphoto" Target="../media/hdphoto9.wdp"/><Relationship Id="rId9" Type="http://schemas.openxmlformats.org/officeDocument/2006/relationships/image" Target="../media/image30.png"/></Relationships>
</file>

<file path=ppt/slides/_rels/slide2.xml.rels><?xml version="1.0" encoding="UTF-8" standalone="yes"?>
<Relationships xmlns="http://schemas.openxmlformats.org/package/2006/relationships"><Relationship Id="rId8" Type="http://schemas.openxmlformats.org/officeDocument/2006/relationships/hyperlink" Target="https://github.com/phil9Laf" TargetMode="External"/><Relationship Id="rId3" Type="http://schemas.openxmlformats.org/officeDocument/2006/relationships/image" Target="../media/image2.png"/><Relationship Id="rId7" Type="http://schemas.openxmlformats.org/officeDocument/2006/relationships/hyperlink" Target="https://www.linkedin.com/in/philip-lafleur-7384a529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 Id="rId9"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chart" Target="../charts/chart21.xml"/><Relationship Id="rId5" Type="http://schemas.openxmlformats.org/officeDocument/2006/relationships/chart" Target="../charts/chart20.xml"/><Relationship Id="rId4" Type="http://schemas.microsoft.com/office/2007/relationships/hdphoto" Target="../media/hdphoto8.wdp"/></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chart" Target="../charts/chart23.xml"/><Relationship Id="rId5" Type="http://schemas.openxmlformats.org/officeDocument/2006/relationships/chart" Target="../charts/chart22.xml"/><Relationship Id="rId4" Type="http://schemas.microsoft.com/office/2007/relationships/hdphoto" Target="../media/hdphoto8.wdp"/></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chart" Target="../charts/chart26.xml"/><Relationship Id="rId3" Type="http://schemas.openxmlformats.org/officeDocument/2006/relationships/image" Target="../media/image29.png"/><Relationship Id="rId7" Type="http://schemas.openxmlformats.org/officeDocument/2006/relationships/chart" Target="../charts/chart25.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chart" Target="../charts/chart24.xml"/><Relationship Id="rId5" Type="http://schemas.openxmlformats.org/officeDocument/2006/relationships/image" Target="../media/image20.png"/><Relationship Id="rId4" Type="http://schemas.microsoft.com/office/2007/relationships/hdphoto" Target="../media/hdphoto8.wdp"/></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chart" Target="../charts/chart28.xml"/><Relationship Id="rId5" Type="http://schemas.openxmlformats.org/officeDocument/2006/relationships/chart" Target="../charts/chart27.xml"/><Relationship Id="rId4" Type="http://schemas.microsoft.com/office/2007/relationships/hdphoto" Target="../media/hdphoto8.wdp"/></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microsoft.com/office/2007/relationships/hdphoto" Target="../media/hdphoto10.wdp"/><Relationship Id="rId4" Type="http://schemas.openxmlformats.org/officeDocument/2006/relationships/image" Target="../media/image3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8.png"/><Relationship Id="rId18" Type="http://schemas.openxmlformats.org/officeDocument/2006/relationships/slide" Target="slide26.xml"/><Relationship Id="rId3" Type="http://schemas.openxmlformats.org/officeDocument/2006/relationships/slideLayout" Target="../slideLayouts/slideLayout2.xml"/><Relationship Id="rId7" Type="http://schemas.microsoft.com/office/2007/relationships/hdphoto" Target="../media/hdphoto3.wdp"/><Relationship Id="rId12" Type="http://schemas.openxmlformats.org/officeDocument/2006/relationships/slide" Target="slide6.xml"/><Relationship Id="rId17" Type="http://schemas.openxmlformats.org/officeDocument/2006/relationships/image" Target="../media/image10.png"/><Relationship Id="rId2" Type="http://schemas.microsoft.com/office/2007/relationships/media" Target="../media/media2.mp4"/><Relationship Id="rId16" Type="http://schemas.openxmlformats.org/officeDocument/2006/relationships/image" Target="../media/image9.png"/><Relationship Id="rId20" Type="http://schemas.openxmlformats.org/officeDocument/2006/relationships/image" Target="../media/image11.png"/><Relationship Id="rId1" Type="http://schemas.openxmlformats.org/officeDocument/2006/relationships/video" Target="NULL" TargetMode="External"/><Relationship Id="rId6" Type="http://schemas.openxmlformats.org/officeDocument/2006/relationships/image" Target="../media/image6.png"/><Relationship Id="rId11" Type="http://schemas.openxmlformats.org/officeDocument/2006/relationships/image" Target="../media/image8.png"/><Relationship Id="rId5" Type="http://schemas.openxmlformats.org/officeDocument/2006/relationships/image" Target="../media/image5.png"/><Relationship Id="rId15" Type="http://schemas.openxmlformats.org/officeDocument/2006/relationships/slide" Target="slide8.xml"/><Relationship Id="rId10" Type="http://schemas.openxmlformats.org/officeDocument/2006/relationships/image" Target="../media/image7.png"/><Relationship Id="rId19" Type="http://schemas.openxmlformats.org/officeDocument/2006/relationships/image" Target="../media/image10.png"/><Relationship Id="rId4" Type="http://schemas.openxmlformats.org/officeDocument/2006/relationships/notesSlide" Target="../notesSlides/notesSlide3.xml"/><Relationship Id="rId9" Type="http://schemas.openxmlformats.org/officeDocument/2006/relationships/slide" Target="slide4.xml"/><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7" Type="http://schemas.microsoft.com/office/2007/relationships/hdphoto" Target="../media/hdphoto5.wdp"/><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4.png"/><Relationship Id="rId5" Type="http://schemas.microsoft.com/office/2007/relationships/hdphoto" Target="../media/hdphoto4.wdp"/><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7" Type="http://schemas.microsoft.com/office/2007/relationships/hdphoto" Target="../media/hdphoto7.wdp"/><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7.png"/><Relationship Id="rId5" Type="http://schemas.microsoft.com/office/2007/relationships/hdphoto" Target="../media/hdphoto6.wdp"/><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slide" Target="slide10.xml"/><Relationship Id="rId13" Type="http://schemas.openxmlformats.org/officeDocument/2006/relationships/image" Target="../media/image23.png"/><Relationship Id="rId18" Type="http://schemas.openxmlformats.org/officeDocument/2006/relationships/image" Target="../media/image24.png"/><Relationship Id="rId3" Type="http://schemas.openxmlformats.org/officeDocument/2006/relationships/image" Target="../media/image20.png"/><Relationship Id="rId21" Type="http://schemas.openxmlformats.org/officeDocument/2006/relationships/image" Target="../media/image25.png"/><Relationship Id="rId7" Type="http://schemas.openxmlformats.org/officeDocument/2006/relationships/image" Target="../media/image21.png"/><Relationship Id="rId12" Type="http://schemas.openxmlformats.org/officeDocument/2006/relationships/image" Target="../media/image22.png"/><Relationship Id="rId17" Type="http://schemas.openxmlformats.org/officeDocument/2006/relationships/slide" Target="slide18.xml"/><Relationship Id="rId2" Type="http://schemas.openxmlformats.org/officeDocument/2006/relationships/notesSlide" Target="../notesSlides/notesSlide6.xml"/><Relationship Id="rId16" Type="http://schemas.openxmlformats.org/officeDocument/2006/relationships/image" Target="../media/image24.png"/><Relationship Id="rId20" Type="http://schemas.openxmlformats.org/officeDocument/2006/relationships/slide" Target="slide23.xml"/><Relationship Id="rId1" Type="http://schemas.openxmlformats.org/officeDocument/2006/relationships/slideLayout" Target="../slideLayouts/slideLayout2.xml"/><Relationship Id="rId6" Type="http://schemas.openxmlformats.org/officeDocument/2006/relationships/image" Target="../media/image19.svg"/><Relationship Id="rId11" Type="http://schemas.openxmlformats.org/officeDocument/2006/relationships/slide" Target="slide13.xml"/><Relationship Id="rId24" Type="http://schemas.openxmlformats.org/officeDocument/2006/relationships/image" Target="../media/image26.png"/><Relationship Id="rId5" Type="http://schemas.openxmlformats.org/officeDocument/2006/relationships/image" Target="../media/image18.png"/><Relationship Id="rId15" Type="http://schemas.openxmlformats.org/officeDocument/2006/relationships/image" Target="../media/image23.png"/><Relationship Id="rId23" Type="http://schemas.openxmlformats.org/officeDocument/2006/relationships/slide" Target="slide20.xml"/><Relationship Id="rId10" Type="http://schemas.openxmlformats.org/officeDocument/2006/relationships/image" Target="../media/image22.png"/><Relationship Id="rId19" Type="http://schemas.openxmlformats.org/officeDocument/2006/relationships/image" Target="../media/image25.png"/><Relationship Id="rId4" Type="http://schemas.microsoft.com/office/2007/relationships/hdphoto" Target="../media/hdphoto8.wdp"/><Relationship Id="rId9" Type="http://schemas.openxmlformats.org/officeDocument/2006/relationships/image" Target="../media/image21.png"/><Relationship Id="rId14" Type="http://schemas.openxmlformats.org/officeDocument/2006/relationships/slide" Target="slide15.xml"/><Relationship Id="rId22"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ecteezy_a-loop-animation-background-featuring-colorful-particle_27961979">
            <a:hlinkClick r:id="" action="ppaction://media"/>
            <a:extLst>
              <a:ext uri="{FF2B5EF4-FFF2-40B4-BE49-F238E27FC236}">
                <a16:creationId xmlns:a16="http://schemas.microsoft.com/office/drawing/2014/main" id="{BCF49D19-C9ED-4EAE-8A48-E2443DDBC8C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6" name="Freeform: Shape 5">
            <a:extLst>
              <a:ext uri="{FF2B5EF4-FFF2-40B4-BE49-F238E27FC236}">
                <a16:creationId xmlns:a16="http://schemas.microsoft.com/office/drawing/2014/main" id="{D7F92A8A-07EB-4367-B764-773E422BF995}"/>
              </a:ext>
            </a:extLst>
          </p:cNvPr>
          <p:cNvSpPr/>
          <p:nvPr/>
        </p:nvSpPr>
        <p:spPr>
          <a:xfrm>
            <a:off x="0" y="0"/>
            <a:ext cx="12192000" cy="6858000"/>
          </a:xfrm>
          <a:custGeom>
            <a:avLst/>
            <a:gdLst/>
            <a:ahLst/>
            <a:cxnLst/>
            <a:rect l="l" t="t" r="r" b="b"/>
            <a:pathLst>
              <a:path w="12192000" h="6858000">
                <a:moveTo>
                  <a:pt x="7134250" y="2870295"/>
                </a:moveTo>
                <a:cubicBezTo>
                  <a:pt x="7209557" y="2870295"/>
                  <a:pt x="7272312" y="2883042"/>
                  <a:pt x="7322518" y="2908537"/>
                </a:cubicBezTo>
                <a:cubicBezTo>
                  <a:pt x="7372722" y="2934031"/>
                  <a:pt x="7412925" y="2970116"/>
                  <a:pt x="7443126" y="3016791"/>
                </a:cubicBezTo>
                <a:cubicBezTo>
                  <a:pt x="7473328" y="3063465"/>
                  <a:pt x="7494704" y="3119553"/>
                  <a:pt x="7507255" y="3185055"/>
                </a:cubicBezTo>
                <a:cubicBezTo>
                  <a:pt x="7519806" y="3250556"/>
                  <a:pt x="7526082" y="3323314"/>
                  <a:pt x="7526082" y="3403328"/>
                </a:cubicBezTo>
                <a:cubicBezTo>
                  <a:pt x="7526082" y="3476281"/>
                  <a:pt x="7519610" y="3545117"/>
                  <a:pt x="7506667" y="3609834"/>
                </a:cubicBezTo>
                <a:cubicBezTo>
                  <a:pt x="7493723" y="3674551"/>
                  <a:pt x="7471563" y="3731227"/>
                  <a:pt x="7440185" y="3779863"/>
                </a:cubicBezTo>
                <a:cubicBezTo>
                  <a:pt x="7408806" y="3828499"/>
                  <a:pt x="7367623" y="3866936"/>
                  <a:pt x="7316634" y="3895177"/>
                </a:cubicBezTo>
                <a:cubicBezTo>
                  <a:pt x="7265645" y="3923417"/>
                  <a:pt x="7202105" y="3937537"/>
                  <a:pt x="7126013" y="3937537"/>
                </a:cubicBezTo>
                <a:cubicBezTo>
                  <a:pt x="7049921" y="3937537"/>
                  <a:pt x="6986774" y="3925182"/>
                  <a:pt x="6936569" y="3900472"/>
                </a:cubicBezTo>
                <a:cubicBezTo>
                  <a:pt x="6886364" y="3875761"/>
                  <a:pt x="6846357" y="3839873"/>
                  <a:pt x="6816548" y="3792806"/>
                </a:cubicBezTo>
                <a:cubicBezTo>
                  <a:pt x="6786739" y="3745739"/>
                  <a:pt x="6765559" y="3689063"/>
                  <a:pt x="6753008" y="3622777"/>
                </a:cubicBezTo>
                <a:cubicBezTo>
                  <a:pt x="6740457" y="3556491"/>
                  <a:pt x="6734181" y="3481772"/>
                  <a:pt x="6734181" y="3398621"/>
                </a:cubicBezTo>
                <a:cubicBezTo>
                  <a:pt x="6734181" y="3327236"/>
                  <a:pt x="6740653" y="3259577"/>
                  <a:pt x="6753596" y="3195645"/>
                </a:cubicBezTo>
                <a:cubicBezTo>
                  <a:pt x="6766540" y="3131712"/>
                  <a:pt x="6788700" y="3075820"/>
                  <a:pt x="6820078" y="3027969"/>
                </a:cubicBezTo>
                <a:cubicBezTo>
                  <a:pt x="6851456" y="2980118"/>
                  <a:pt x="6892640" y="2941876"/>
                  <a:pt x="6943629" y="2913243"/>
                </a:cubicBezTo>
                <a:cubicBezTo>
                  <a:pt x="6994618" y="2884611"/>
                  <a:pt x="7058158" y="2870295"/>
                  <a:pt x="7134250" y="2870295"/>
                </a:cubicBezTo>
                <a:close/>
                <a:moveTo>
                  <a:pt x="10306777" y="2643197"/>
                </a:moveTo>
                <a:cubicBezTo>
                  <a:pt x="10280890" y="2643197"/>
                  <a:pt x="10259122" y="2650846"/>
                  <a:pt x="10241472" y="2666142"/>
                </a:cubicBezTo>
                <a:cubicBezTo>
                  <a:pt x="10223822" y="2681439"/>
                  <a:pt x="10214997" y="2706345"/>
                  <a:pt x="10214997" y="2740861"/>
                </a:cubicBezTo>
                <a:lnTo>
                  <a:pt x="10214997" y="4068147"/>
                </a:lnTo>
                <a:cubicBezTo>
                  <a:pt x="10214997" y="4102663"/>
                  <a:pt x="10223822" y="4127569"/>
                  <a:pt x="10241472" y="4142866"/>
                </a:cubicBezTo>
                <a:cubicBezTo>
                  <a:pt x="10259122" y="4158163"/>
                  <a:pt x="10280890" y="4165811"/>
                  <a:pt x="10306777" y="4165811"/>
                </a:cubicBezTo>
                <a:lnTo>
                  <a:pt x="11071614" y="4165811"/>
                </a:lnTo>
                <a:cubicBezTo>
                  <a:pt x="11078674" y="4165811"/>
                  <a:pt x="11085146" y="4163654"/>
                  <a:pt x="11091029" y="4159339"/>
                </a:cubicBezTo>
                <a:cubicBezTo>
                  <a:pt x="11096913" y="4155025"/>
                  <a:pt x="11101816" y="4148161"/>
                  <a:pt x="11105738" y="4138748"/>
                </a:cubicBezTo>
                <a:cubicBezTo>
                  <a:pt x="11109661" y="4129334"/>
                  <a:pt x="11112602" y="4116979"/>
                  <a:pt x="11114563" y="4101683"/>
                </a:cubicBezTo>
                <a:cubicBezTo>
                  <a:pt x="11116524" y="4086386"/>
                  <a:pt x="11117504" y="4067363"/>
                  <a:pt x="11117504" y="4044614"/>
                </a:cubicBezTo>
                <a:cubicBezTo>
                  <a:pt x="11117504" y="4021865"/>
                  <a:pt x="11116524" y="4002842"/>
                  <a:pt x="11114563" y="3987545"/>
                </a:cubicBezTo>
                <a:cubicBezTo>
                  <a:pt x="11112602" y="3972249"/>
                  <a:pt x="11109661" y="3959893"/>
                  <a:pt x="11105738" y="3950480"/>
                </a:cubicBezTo>
                <a:cubicBezTo>
                  <a:pt x="11101816" y="3941067"/>
                  <a:pt x="11096913" y="3934203"/>
                  <a:pt x="11091029" y="3929888"/>
                </a:cubicBezTo>
                <a:cubicBezTo>
                  <a:pt x="11085146" y="3925574"/>
                  <a:pt x="11078674" y="3923417"/>
                  <a:pt x="11071614" y="3923417"/>
                </a:cubicBezTo>
                <a:lnTo>
                  <a:pt x="10523285" y="3923417"/>
                </a:lnTo>
                <a:lnTo>
                  <a:pt x="10523285" y="3493931"/>
                </a:lnTo>
                <a:lnTo>
                  <a:pt x="10983364" y="3493931"/>
                </a:lnTo>
                <a:cubicBezTo>
                  <a:pt x="10990424" y="3493931"/>
                  <a:pt x="10996895" y="3491970"/>
                  <a:pt x="11002779" y="3488048"/>
                </a:cubicBezTo>
                <a:cubicBezTo>
                  <a:pt x="11008662" y="3484126"/>
                  <a:pt x="11013565" y="3477654"/>
                  <a:pt x="11017487" y="3468633"/>
                </a:cubicBezTo>
                <a:cubicBezTo>
                  <a:pt x="11021410" y="3459612"/>
                  <a:pt x="11024352" y="3447649"/>
                  <a:pt x="11026312" y="3432744"/>
                </a:cubicBezTo>
                <a:cubicBezTo>
                  <a:pt x="11028274" y="3417840"/>
                  <a:pt x="11029254" y="3399013"/>
                  <a:pt x="11029254" y="3376264"/>
                </a:cubicBezTo>
                <a:cubicBezTo>
                  <a:pt x="11029254" y="3354300"/>
                  <a:pt x="11028274" y="3335669"/>
                  <a:pt x="11026312" y="3320372"/>
                </a:cubicBezTo>
                <a:cubicBezTo>
                  <a:pt x="11024352" y="3305075"/>
                  <a:pt x="11021410" y="3292916"/>
                  <a:pt x="11017487" y="3283895"/>
                </a:cubicBezTo>
                <a:cubicBezTo>
                  <a:pt x="11013565" y="3274874"/>
                  <a:pt x="11008662" y="3268206"/>
                  <a:pt x="11002779" y="3263892"/>
                </a:cubicBezTo>
                <a:cubicBezTo>
                  <a:pt x="10996895" y="3259577"/>
                  <a:pt x="10990424" y="3257420"/>
                  <a:pt x="10983364" y="3257420"/>
                </a:cubicBezTo>
                <a:lnTo>
                  <a:pt x="10523285" y="3257420"/>
                </a:lnTo>
                <a:lnTo>
                  <a:pt x="10523285" y="2885592"/>
                </a:lnTo>
                <a:lnTo>
                  <a:pt x="11066907" y="2885592"/>
                </a:lnTo>
                <a:cubicBezTo>
                  <a:pt x="11073967" y="2885592"/>
                  <a:pt x="11080244" y="2883435"/>
                  <a:pt x="11085734" y="2879120"/>
                </a:cubicBezTo>
                <a:cubicBezTo>
                  <a:pt x="11091226" y="2874806"/>
                  <a:pt x="11095932" y="2867942"/>
                  <a:pt x="11099854" y="2858528"/>
                </a:cubicBezTo>
                <a:cubicBezTo>
                  <a:pt x="11103777" y="2849115"/>
                  <a:pt x="11106719" y="2836760"/>
                  <a:pt x="11108679" y="2821463"/>
                </a:cubicBezTo>
                <a:cubicBezTo>
                  <a:pt x="11110641" y="2806166"/>
                  <a:pt x="11111621" y="2787536"/>
                  <a:pt x="11111621" y="2765571"/>
                </a:cubicBezTo>
                <a:cubicBezTo>
                  <a:pt x="11111621" y="2742038"/>
                  <a:pt x="11110641" y="2722623"/>
                  <a:pt x="11108679" y="2707326"/>
                </a:cubicBezTo>
                <a:cubicBezTo>
                  <a:pt x="11106719" y="2692029"/>
                  <a:pt x="11103777" y="2679478"/>
                  <a:pt x="11099854" y="2669672"/>
                </a:cubicBezTo>
                <a:cubicBezTo>
                  <a:pt x="11095932" y="2659867"/>
                  <a:pt x="11091226" y="2653003"/>
                  <a:pt x="11085734" y="2649081"/>
                </a:cubicBezTo>
                <a:cubicBezTo>
                  <a:pt x="11080244" y="2645158"/>
                  <a:pt x="11073967" y="2643197"/>
                  <a:pt x="11066907" y="2643197"/>
                </a:cubicBezTo>
                <a:close/>
                <a:moveTo>
                  <a:pt x="8226462" y="2643197"/>
                </a:moveTo>
                <a:cubicBezTo>
                  <a:pt x="8191162" y="2643197"/>
                  <a:pt x="8162922" y="2653787"/>
                  <a:pt x="8141742" y="2674967"/>
                </a:cubicBezTo>
                <a:cubicBezTo>
                  <a:pt x="8120562" y="2696147"/>
                  <a:pt x="8109972" y="2726741"/>
                  <a:pt x="8109972" y="2766748"/>
                </a:cubicBezTo>
                <a:lnTo>
                  <a:pt x="8109972" y="4123451"/>
                </a:lnTo>
                <a:cubicBezTo>
                  <a:pt x="8109972" y="4131295"/>
                  <a:pt x="8112129" y="4138355"/>
                  <a:pt x="8116444" y="4144631"/>
                </a:cubicBezTo>
                <a:cubicBezTo>
                  <a:pt x="8120758" y="4150907"/>
                  <a:pt x="8128603" y="4156006"/>
                  <a:pt x="8139977" y="4159928"/>
                </a:cubicBezTo>
                <a:cubicBezTo>
                  <a:pt x="8151351" y="4163850"/>
                  <a:pt x="8166452" y="4166988"/>
                  <a:pt x="8185279" y="4169341"/>
                </a:cubicBezTo>
                <a:cubicBezTo>
                  <a:pt x="8204106" y="4171695"/>
                  <a:pt x="8227639" y="4172871"/>
                  <a:pt x="8255879" y="4172871"/>
                </a:cubicBezTo>
                <a:cubicBezTo>
                  <a:pt x="8284904" y="4172871"/>
                  <a:pt x="8308634" y="4171695"/>
                  <a:pt x="8327068" y="4169341"/>
                </a:cubicBezTo>
                <a:cubicBezTo>
                  <a:pt x="8345502" y="4166988"/>
                  <a:pt x="8360603" y="4163850"/>
                  <a:pt x="8372370" y="4159928"/>
                </a:cubicBezTo>
                <a:cubicBezTo>
                  <a:pt x="8384136" y="4156006"/>
                  <a:pt x="8392177" y="4150907"/>
                  <a:pt x="8396492" y="4144631"/>
                </a:cubicBezTo>
                <a:cubicBezTo>
                  <a:pt x="8400806" y="4138355"/>
                  <a:pt x="8402963" y="4131295"/>
                  <a:pt x="8402963" y="4123451"/>
                </a:cubicBezTo>
                <a:lnTo>
                  <a:pt x="8402963" y="2884415"/>
                </a:lnTo>
                <a:lnTo>
                  <a:pt x="8405316" y="2884415"/>
                </a:lnTo>
                <a:lnTo>
                  <a:pt x="8831272" y="4122274"/>
                </a:lnTo>
                <a:cubicBezTo>
                  <a:pt x="8833625" y="4130903"/>
                  <a:pt x="8838332" y="4138355"/>
                  <a:pt x="8845392" y="4144631"/>
                </a:cubicBezTo>
                <a:cubicBezTo>
                  <a:pt x="8852452" y="4150907"/>
                  <a:pt x="8862061" y="4156202"/>
                  <a:pt x="8874220" y="4160516"/>
                </a:cubicBezTo>
                <a:cubicBezTo>
                  <a:pt x="8886380" y="4164831"/>
                  <a:pt x="8901872" y="4167968"/>
                  <a:pt x="8920699" y="4169930"/>
                </a:cubicBezTo>
                <a:cubicBezTo>
                  <a:pt x="8939526" y="4171891"/>
                  <a:pt x="8962275" y="4172871"/>
                  <a:pt x="8988946" y="4172871"/>
                </a:cubicBezTo>
                <a:cubicBezTo>
                  <a:pt x="9015617" y="4172871"/>
                  <a:pt x="9038366" y="4172283"/>
                  <a:pt x="9057193" y="4171106"/>
                </a:cubicBezTo>
                <a:cubicBezTo>
                  <a:pt x="9076020" y="4169930"/>
                  <a:pt x="9091512" y="4167380"/>
                  <a:pt x="9103671" y="4163458"/>
                </a:cubicBezTo>
                <a:cubicBezTo>
                  <a:pt x="9115831" y="4159536"/>
                  <a:pt x="9125440" y="4154240"/>
                  <a:pt x="9132500" y="4147573"/>
                </a:cubicBezTo>
                <a:cubicBezTo>
                  <a:pt x="9139560" y="4140905"/>
                  <a:pt x="9144659" y="4132472"/>
                  <a:pt x="9147797" y="4122274"/>
                </a:cubicBezTo>
                <a:lnTo>
                  <a:pt x="9589049" y="2884415"/>
                </a:lnTo>
                <a:lnTo>
                  <a:pt x="9591402" y="2884415"/>
                </a:lnTo>
                <a:lnTo>
                  <a:pt x="9591402" y="4123451"/>
                </a:lnTo>
                <a:cubicBezTo>
                  <a:pt x="9591402" y="4131295"/>
                  <a:pt x="9593755" y="4138355"/>
                  <a:pt x="9598462" y="4144631"/>
                </a:cubicBezTo>
                <a:cubicBezTo>
                  <a:pt x="9603169" y="4150907"/>
                  <a:pt x="9611013" y="4156006"/>
                  <a:pt x="9621996" y="4159928"/>
                </a:cubicBezTo>
                <a:cubicBezTo>
                  <a:pt x="9632978" y="4163850"/>
                  <a:pt x="9647882" y="4166988"/>
                  <a:pt x="9666709" y="4169341"/>
                </a:cubicBezTo>
                <a:cubicBezTo>
                  <a:pt x="9685536" y="4171695"/>
                  <a:pt x="9709069" y="4172871"/>
                  <a:pt x="9737309" y="4172871"/>
                </a:cubicBezTo>
                <a:cubicBezTo>
                  <a:pt x="9766334" y="4172871"/>
                  <a:pt x="9790260" y="4171695"/>
                  <a:pt x="9809086" y="4169341"/>
                </a:cubicBezTo>
                <a:cubicBezTo>
                  <a:pt x="9827913" y="4166988"/>
                  <a:pt x="9843014" y="4163850"/>
                  <a:pt x="9854388" y="4159928"/>
                </a:cubicBezTo>
                <a:cubicBezTo>
                  <a:pt x="9865763" y="4156006"/>
                  <a:pt x="9873608" y="4150907"/>
                  <a:pt x="9877922" y="4144631"/>
                </a:cubicBezTo>
                <a:cubicBezTo>
                  <a:pt x="9882236" y="4138355"/>
                  <a:pt x="9884393" y="4131295"/>
                  <a:pt x="9884393" y="4123451"/>
                </a:cubicBezTo>
                <a:lnTo>
                  <a:pt x="9884393" y="2766748"/>
                </a:lnTo>
                <a:cubicBezTo>
                  <a:pt x="9884393" y="2747137"/>
                  <a:pt x="9881844" y="2729683"/>
                  <a:pt x="9876745" y="2714386"/>
                </a:cubicBezTo>
                <a:cubicBezTo>
                  <a:pt x="9871646" y="2699089"/>
                  <a:pt x="9864194" y="2686146"/>
                  <a:pt x="9854388" y="2675556"/>
                </a:cubicBezTo>
                <a:cubicBezTo>
                  <a:pt x="9844583" y="2664966"/>
                  <a:pt x="9832032" y="2656925"/>
                  <a:pt x="9816735" y="2651434"/>
                </a:cubicBezTo>
                <a:cubicBezTo>
                  <a:pt x="9801438" y="2645943"/>
                  <a:pt x="9783200" y="2643197"/>
                  <a:pt x="9762020" y="2643197"/>
                </a:cubicBezTo>
                <a:lnTo>
                  <a:pt x="9553749" y="2643197"/>
                </a:lnTo>
                <a:cubicBezTo>
                  <a:pt x="9524724" y="2643197"/>
                  <a:pt x="9499229" y="2646139"/>
                  <a:pt x="9477265" y="2652022"/>
                </a:cubicBezTo>
                <a:cubicBezTo>
                  <a:pt x="9455300" y="2657906"/>
                  <a:pt x="9436277" y="2667907"/>
                  <a:pt x="9420196" y="2682027"/>
                </a:cubicBezTo>
                <a:cubicBezTo>
                  <a:pt x="9404115" y="2696147"/>
                  <a:pt x="9389995" y="2714582"/>
                  <a:pt x="9377836" y="2737331"/>
                </a:cubicBezTo>
                <a:cubicBezTo>
                  <a:pt x="9365677" y="2760080"/>
                  <a:pt x="9354499" y="2787928"/>
                  <a:pt x="9344301" y="2820875"/>
                </a:cubicBezTo>
                <a:lnTo>
                  <a:pt x="9003066" y="3725736"/>
                </a:lnTo>
                <a:lnTo>
                  <a:pt x="8998359" y="3725736"/>
                </a:lnTo>
                <a:lnTo>
                  <a:pt x="8668891" y="2818521"/>
                </a:lnTo>
                <a:cubicBezTo>
                  <a:pt x="8659478" y="2785575"/>
                  <a:pt x="8648495" y="2757923"/>
                  <a:pt x="8635944" y="2735566"/>
                </a:cubicBezTo>
                <a:cubicBezTo>
                  <a:pt x="8623393" y="2713209"/>
                  <a:pt x="8607704" y="2695167"/>
                  <a:pt x="8588877" y="2681439"/>
                </a:cubicBezTo>
                <a:cubicBezTo>
                  <a:pt x="8570050" y="2667711"/>
                  <a:pt x="8547694" y="2657906"/>
                  <a:pt x="8521807" y="2652022"/>
                </a:cubicBezTo>
                <a:cubicBezTo>
                  <a:pt x="8495920" y="2646139"/>
                  <a:pt x="8464934" y="2643197"/>
                  <a:pt x="8428850" y="2643197"/>
                </a:cubicBezTo>
                <a:close/>
                <a:moveTo>
                  <a:pt x="3153503" y="2643197"/>
                </a:moveTo>
                <a:cubicBezTo>
                  <a:pt x="3127616" y="2643197"/>
                  <a:pt x="3105847" y="2650846"/>
                  <a:pt x="3088197" y="2666142"/>
                </a:cubicBezTo>
                <a:cubicBezTo>
                  <a:pt x="3070547" y="2681439"/>
                  <a:pt x="3061722" y="2706345"/>
                  <a:pt x="3061722" y="2740861"/>
                </a:cubicBezTo>
                <a:lnTo>
                  <a:pt x="3061722" y="4068147"/>
                </a:lnTo>
                <a:cubicBezTo>
                  <a:pt x="3061722" y="4102663"/>
                  <a:pt x="3070547" y="4127569"/>
                  <a:pt x="3088197" y="4142866"/>
                </a:cubicBezTo>
                <a:cubicBezTo>
                  <a:pt x="3105847" y="4158163"/>
                  <a:pt x="3127616" y="4165811"/>
                  <a:pt x="3153503" y="4165811"/>
                </a:cubicBezTo>
                <a:lnTo>
                  <a:pt x="3918340" y="4165811"/>
                </a:lnTo>
                <a:cubicBezTo>
                  <a:pt x="3925400" y="4165811"/>
                  <a:pt x="3931872" y="4163654"/>
                  <a:pt x="3937755" y="4159339"/>
                </a:cubicBezTo>
                <a:cubicBezTo>
                  <a:pt x="3943639" y="4155025"/>
                  <a:pt x="3948541" y="4148161"/>
                  <a:pt x="3952463" y="4138748"/>
                </a:cubicBezTo>
                <a:cubicBezTo>
                  <a:pt x="3956386" y="4129334"/>
                  <a:pt x="3959327" y="4116979"/>
                  <a:pt x="3961288" y="4101683"/>
                </a:cubicBezTo>
                <a:cubicBezTo>
                  <a:pt x="3963249" y="4086386"/>
                  <a:pt x="3964230" y="4067363"/>
                  <a:pt x="3964230" y="4044614"/>
                </a:cubicBezTo>
                <a:cubicBezTo>
                  <a:pt x="3964230" y="4021865"/>
                  <a:pt x="3963249" y="4002842"/>
                  <a:pt x="3961288" y="3987545"/>
                </a:cubicBezTo>
                <a:cubicBezTo>
                  <a:pt x="3959327" y="3972249"/>
                  <a:pt x="3956386" y="3959893"/>
                  <a:pt x="3952463" y="3950480"/>
                </a:cubicBezTo>
                <a:cubicBezTo>
                  <a:pt x="3948541" y="3941067"/>
                  <a:pt x="3943639" y="3934203"/>
                  <a:pt x="3937755" y="3929888"/>
                </a:cubicBezTo>
                <a:cubicBezTo>
                  <a:pt x="3931872" y="3925574"/>
                  <a:pt x="3925400" y="3923417"/>
                  <a:pt x="3918340" y="3923417"/>
                </a:cubicBezTo>
                <a:lnTo>
                  <a:pt x="3370011" y="3923417"/>
                </a:lnTo>
                <a:lnTo>
                  <a:pt x="3370011" y="3493931"/>
                </a:lnTo>
                <a:lnTo>
                  <a:pt x="3830089" y="3493931"/>
                </a:lnTo>
                <a:cubicBezTo>
                  <a:pt x="3837150" y="3493931"/>
                  <a:pt x="3843621" y="3491970"/>
                  <a:pt x="3849504" y="3488048"/>
                </a:cubicBezTo>
                <a:cubicBezTo>
                  <a:pt x="3855388" y="3484126"/>
                  <a:pt x="3860290" y="3477654"/>
                  <a:pt x="3864213" y="3468633"/>
                </a:cubicBezTo>
                <a:cubicBezTo>
                  <a:pt x="3868135" y="3459612"/>
                  <a:pt x="3871077" y="3447649"/>
                  <a:pt x="3873038" y="3432744"/>
                </a:cubicBezTo>
                <a:cubicBezTo>
                  <a:pt x="3874999" y="3417840"/>
                  <a:pt x="3875980" y="3399013"/>
                  <a:pt x="3875980" y="3376264"/>
                </a:cubicBezTo>
                <a:cubicBezTo>
                  <a:pt x="3875980" y="3354300"/>
                  <a:pt x="3874999" y="3335669"/>
                  <a:pt x="3873038" y="3320372"/>
                </a:cubicBezTo>
                <a:cubicBezTo>
                  <a:pt x="3871077" y="3305075"/>
                  <a:pt x="3868135" y="3292916"/>
                  <a:pt x="3864213" y="3283895"/>
                </a:cubicBezTo>
                <a:cubicBezTo>
                  <a:pt x="3860290" y="3274874"/>
                  <a:pt x="3855388" y="3268206"/>
                  <a:pt x="3849504" y="3263892"/>
                </a:cubicBezTo>
                <a:cubicBezTo>
                  <a:pt x="3843621" y="3259577"/>
                  <a:pt x="3837150" y="3257420"/>
                  <a:pt x="3830089" y="3257420"/>
                </a:cubicBezTo>
                <a:lnTo>
                  <a:pt x="3370011" y="3257420"/>
                </a:lnTo>
                <a:lnTo>
                  <a:pt x="3370011" y="2885592"/>
                </a:lnTo>
                <a:lnTo>
                  <a:pt x="3913633" y="2885592"/>
                </a:lnTo>
                <a:cubicBezTo>
                  <a:pt x="3920694" y="2885592"/>
                  <a:pt x="3926969" y="2883435"/>
                  <a:pt x="3932460" y="2879120"/>
                </a:cubicBezTo>
                <a:cubicBezTo>
                  <a:pt x="3937951" y="2874806"/>
                  <a:pt x="3942658" y="2867942"/>
                  <a:pt x="3946580" y="2858528"/>
                </a:cubicBezTo>
                <a:cubicBezTo>
                  <a:pt x="3950502" y="2849115"/>
                  <a:pt x="3953444" y="2836760"/>
                  <a:pt x="3955405" y="2821463"/>
                </a:cubicBezTo>
                <a:cubicBezTo>
                  <a:pt x="3957366" y="2806166"/>
                  <a:pt x="3958347" y="2787536"/>
                  <a:pt x="3958347" y="2765571"/>
                </a:cubicBezTo>
                <a:cubicBezTo>
                  <a:pt x="3958347" y="2742038"/>
                  <a:pt x="3957366" y="2722623"/>
                  <a:pt x="3955405" y="2707326"/>
                </a:cubicBezTo>
                <a:cubicBezTo>
                  <a:pt x="3953444" y="2692029"/>
                  <a:pt x="3950502" y="2679478"/>
                  <a:pt x="3946580" y="2669672"/>
                </a:cubicBezTo>
                <a:cubicBezTo>
                  <a:pt x="3942658" y="2659867"/>
                  <a:pt x="3937951" y="2653003"/>
                  <a:pt x="3932460" y="2649081"/>
                </a:cubicBezTo>
                <a:cubicBezTo>
                  <a:pt x="3926969" y="2645158"/>
                  <a:pt x="3920694" y="2643197"/>
                  <a:pt x="3913633" y="2643197"/>
                </a:cubicBezTo>
                <a:close/>
                <a:moveTo>
                  <a:pt x="4388618" y="2636137"/>
                </a:moveTo>
                <a:cubicBezTo>
                  <a:pt x="4358809" y="2636137"/>
                  <a:pt x="4333903" y="2637314"/>
                  <a:pt x="4313899" y="2639667"/>
                </a:cubicBezTo>
                <a:cubicBezTo>
                  <a:pt x="4293896" y="2642020"/>
                  <a:pt x="4278011" y="2645158"/>
                  <a:pt x="4266244" y="2649081"/>
                </a:cubicBezTo>
                <a:cubicBezTo>
                  <a:pt x="4254477" y="2653003"/>
                  <a:pt x="4246044" y="2658102"/>
                  <a:pt x="4240946" y="2664377"/>
                </a:cubicBezTo>
                <a:cubicBezTo>
                  <a:pt x="4235847" y="2670653"/>
                  <a:pt x="4233297" y="2677713"/>
                  <a:pt x="4233297" y="2685557"/>
                </a:cubicBezTo>
                <a:lnTo>
                  <a:pt x="4233297" y="4068147"/>
                </a:lnTo>
                <a:cubicBezTo>
                  <a:pt x="4233297" y="4102663"/>
                  <a:pt x="4242122" y="4127569"/>
                  <a:pt x="4259772" y="4142866"/>
                </a:cubicBezTo>
                <a:cubicBezTo>
                  <a:pt x="4277422" y="4158163"/>
                  <a:pt x="4299192" y="4165811"/>
                  <a:pt x="4325077" y="4165811"/>
                </a:cubicBezTo>
                <a:lnTo>
                  <a:pt x="5022844" y="4165811"/>
                </a:lnTo>
                <a:cubicBezTo>
                  <a:pt x="5030689" y="4165811"/>
                  <a:pt x="5037553" y="4163458"/>
                  <a:pt x="5043436" y="4158751"/>
                </a:cubicBezTo>
                <a:cubicBezTo>
                  <a:pt x="5049320" y="4154044"/>
                  <a:pt x="5054223" y="4146396"/>
                  <a:pt x="5058144" y="4135806"/>
                </a:cubicBezTo>
                <a:cubicBezTo>
                  <a:pt x="5062067" y="4125216"/>
                  <a:pt x="5065009" y="4111880"/>
                  <a:pt x="5066969" y="4095799"/>
                </a:cubicBezTo>
                <a:cubicBezTo>
                  <a:pt x="5068931" y="4079718"/>
                  <a:pt x="5069911" y="4059911"/>
                  <a:pt x="5069911" y="4036377"/>
                </a:cubicBezTo>
                <a:cubicBezTo>
                  <a:pt x="5069911" y="4012844"/>
                  <a:pt x="5068931" y="3993036"/>
                  <a:pt x="5066969" y="3976955"/>
                </a:cubicBezTo>
                <a:cubicBezTo>
                  <a:pt x="5065009" y="3960874"/>
                  <a:pt x="5062067" y="3947931"/>
                  <a:pt x="5058144" y="3938125"/>
                </a:cubicBezTo>
                <a:cubicBezTo>
                  <a:pt x="5054223" y="3928319"/>
                  <a:pt x="5049320" y="3921259"/>
                  <a:pt x="5043436" y="3916945"/>
                </a:cubicBezTo>
                <a:cubicBezTo>
                  <a:pt x="5037553" y="3912630"/>
                  <a:pt x="5030689" y="3910473"/>
                  <a:pt x="5022844" y="3910473"/>
                </a:cubicBezTo>
                <a:lnTo>
                  <a:pt x="4543938" y="3910473"/>
                </a:lnTo>
                <a:lnTo>
                  <a:pt x="4543938" y="2685557"/>
                </a:lnTo>
                <a:cubicBezTo>
                  <a:pt x="4543938" y="2677713"/>
                  <a:pt x="4541389" y="2670653"/>
                  <a:pt x="4536290" y="2664377"/>
                </a:cubicBezTo>
                <a:cubicBezTo>
                  <a:pt x="4531192" y="2658102"/>
                  <a:pt x="4522759" y="2653003"/>
                  <a:pt x="4510992" y="2649081"/>
                </a:cubicBezTo>
                <a:cubicBezTo>
                  <a:pt x="4499225" y="2645158"/>
                  <a:pt x="4483536" y="2642020"/>
                  <a:pt x="4463925" y="2639667"/>
                </a:cubicBezTo>
                <a:cubicBezTo>
                  <a:pt x="4444314" y="2637314"/>
                  <a:pt x="4419212" y="2636137"/>
                  <a:pt x="4388618" y="2636137"/>
                </a:cubicBezTo>
                <a:close/>
                <a:moveTo>
                  <a:pt x="921681" y="2636137"/>
                </a:moveTo>
                <a:cubicBezTo>
                  <a:pt x="881674" y="2636137"/>
                  <a:pt x="850492" y="2637118"/>
                  <a:pt x="828135" y="2639079"/>
                </a:cubicBezTo>
                <a:cubicBezTo>
                  <a:pt x="805779" y="2641040"/>
                  <a:pt x="789697" y="2646335"/>
                  <a:pt x="779892" y="2654964"/>
                </a:cubicBezTo>
                <a:cubicBezTo>
                  <a:pt x="770086" y="2663593"/>
                  <a:pt x="765576" y="2675948"/>
                  <a:pt x="766360" y="2692029"/>
                </a:cubicBezTo>
                <a:cubicBezTo>
                  <a:pt x="767145" y="2708110"/>
                  <a:pt x="771067" y="2730271"/>
                  <a:pt x="778127" y="2758511"/>
                </a:cubicBezTo>
                <a:lnTo>
                  <a:pt x="1124068" y="4086974"/>
                </a:lnTo>
                <a:cubicBezTo>
                  <a:pt x="1128775" y="4105801"/>
                  <a:pt x="1134659" y="4120901"/>
                  <a:pt x="1141719" y="4132276"/>
                </a:cubicBezTo>
                <a:cubicBezTo>
                  <a:pt x="1148779" y="4143650"/>
                  <a:pt x="1160153" y="4152279"/>
                  <a:pt x="1175842" y="4158163"/>
                </a:cubicBezTo>
                <a:cubicBezTo>
                  <a:pt x="1191531" y="4164046"/>
                  <a:pt x="1212907" y="4167968"/>
                  <a:pt x="1239971" y="4169930"/>
                </a:cubicBezTo>
                <a:cubicBezTo>
                  <a:pt x="1267034" y="4171891"/>
                  <a:pt x="1303315" y="4172871"/>
                  <a:pt x="1348813" y="4172871"/>
                </a:cubicBezTo>
                <a:cubicBezTo>
                  <a:pt x="1391957" y="4172871"/>
                  <a:pt x="1426670" y="4171891"/>
                  <a:pt x="1452948" y="4169930"/>
                </a:cubicBezTo>
                <a:cubicBezTo>
                  <a:pt x="1479227" y="4167968"/>
                  <a:pt x="1500016" y="4163850"/>
                  <a:pt x="1515312" y="4157574"/>
                </a:cubicBezTo>
                <a:cubicBezTo>
                  <a:pt x="1530609" y="4151299"/>
                  <a:pt x="1541787" y="4142474"/>
                  <a:pt x="1548847" y="4131099"/>
                </a:cubicBezTo>
                <a:cubicBezTo>
                  <a:pt x="1555907" y="4119725"/>
                  <a:pt x="1561398" y="4105016"/>
                  <a:pt x="1565321" y="4086974"/>
                </a:cubicBezTo>
                <a:lnTo>
                  <a:pt x="1795949" y="3122103"/>
                </a:lnTo>
                <a:lnTo>
                  <a:pt x="1798302" y="3122103"/>
                </a:lnTo>
                <a:lnTo>
                  <a:pt x="2041873" y="4086974"/>
                </a:lnTo>
                <a:cubicBezTo>
                  <a:pt x="2045795" y="4105801"/>
                  <a:pt x="2051286" y="4120901"/>
                  <a:pt x="2058346" y="4132276"/>
                </a:cubicBezTo>
                <a:cubicBezTo>
                  <a:pt x="2065407" y="4143650"/>
                  <a:pt x="2076781" y="4152279"/>
                  <a:pt x="2092470" y="4158163"/>
                </a:cubicBezTo>
                <a:cubicBezTo>
                  <a:pt x="2108159" y="4164046"/>
                  <a:pt x="2129535" y="4167968"/>
                  <a:pt x="2156598" y="4169930"/>
                </a:cubicBezTo>
                <a:cubicBezTo>
                  <a:pt x="2183662" y="4171891"/>
                  <a:pt x="2219550" y="4172871"/>
                  <a:pt x="2264264" y="4172871"/>
                </a:cubicBezTo>
                <a:cubicBezTo>
                  <a:pt x="2304271" y="4172871"/>
                  <a:pt x="2337218" y="4171891"/>
                  <a:pt x="2363105" y="4169930"/>
                </a:cubicBezTo>
                <a:cubicBezTo>
                  <a:pt x="2388991" y="4167968"/>
                  <a:pt x="2410172" y="4164046"/>
                  <a:pt x="2426645" y="4158163"/>
                </a:cubicBezTo>
                <a:cubicBezTo>
                  <a:pt x="2443119" y="4152279"/>
                  <a:pt x="2455474" y="4143650"/>
                  <a:pt x="2463710" y="4132276"/>
                </a:cubicBezTo>
                <a:cubicBezTo>
                  <a:pt x="2471947" y="4120901"/>
                  <a:pt x="2478418" y="4105801"/>
                  <a:pt x="2483125" y="4086974"/>
                </a:cubicBezTo>
                <a:lnTo>
                  <a:pt x="2832597" y="2762041"/>
                </a:lnTo>
                <a:cubicBezTo>
                  <a:pt x="2839657" y="2733017"/>
                  <a:pt x="2843775" y="2710071"/>
                  <a:pt x="2844952" y="2693206"/>
                </a:cubicBezTo>
                <a:cubicBezTo>
                  <a:pt x="2846129" y="2676340"/>
                  <a:pt x="2842403" y="2663593"/>
                  <a:pt x="2833774" y="2654964"/>
                </a:cubicBezTo>
                <a:cubicBezTo>
                  <a:pt x="2825145" y="2646335"/>
                  <a:pt x="2811221" y="2641040"/>
                  <a:pt x="2792002" y="2639079"/>
                </a:cubicBezTo>
                <a:cubicBezTo>
                  <a:pt x="2772783" y="2637118"/>
                  <a:pt x="2745916" y="2636137"/>
                  <a:pt x="2711400" y="2636137"/>
                </a:cubicBezTo>
                <a:cubicBezTo>
                  <a:pt x="2674531" y="2636137"/>
                  <a:pt x="2645899" y="2637118"/>
                  <a:pt x="2625502" y="2639079"/>
                </a:cubicBezTo>
                <a:cubicBezTo>
                  <a:pt x="2605107" y="2641040"/>
                  <a:pt x="2589418" y="2644570"/>
                  <a:pt x="2578436" y="2649669"/>
                </a:cubicBezTo>
                <a:cubicBezTo>
                  <a:pt x="2567454" y="2654768"/>
                  <a:pt x="2560001" y="2661828"/>
                  <a:pt x="2556079" y="2670849"/>
                </a:cubicBezTo>
                <a:cubicBezTo>
                  <a:pt x="2552156" y="2679870"/>
                  <a:pt x="2549019" y="2690656"/>
                  <a:pt x="2546666" y="2703207"/>
                </a:cubicBezTo>
                <a:lnTo>
                  <a:pt x="2279561" y="3865760"/>
                </a:lnTo>
                <a:lnTo>
                  <a:pt x="2277208" y="3865760"/>
                </a:lnTo>
                <a:lnTo>
                  <a:pt x="1990100" y="2707914"/>
                </a:lnTo>
                <a:cubicBezTo>
                  <a:pt x="1986962" y="2692225"/>
                  <a:pt x="1982647" y="2679674"/>
                  <a:pt x="1977156" y="2670261"/>
                </a:cubicBezTo>
                <a:cubicBezTo>
                  <a:pt x="1971665" y="2660847"/>
                  <a:pt x="1962840" y="2653591"/>
                  <a:pt x="1950681" y="2648492"/>
                </a:cubicBezTo>
                <a:cubicBezTo>
                  <a:pt x="1938522" y="2643393"/>
                  <a:pt x="1921264" y="2640059"/>
                  <a:pt x="1898907" y="2638491"/>
                </a:cubicBezTo>
                <a:cubicBezTo>
                  <a:pt x="1876550" y="2636922"/>
                  <a:pt x="1846545" y="2636137"/>
                  <a:pt x="1808892" y="2636137"/>
                </a:cubicBezTo>
                <a:cubicBezTo>
                  <a:pt x="1773592" y="2636137"/>
                  <a:pt x="1745352" y="2637118"/>
                  <a:pt x="1724172" y="2639079"/>
                </a:cubicBezTo>
                <a:cubicBezTo>
                  <a:pt x="1702991" y="2641040"/>
                  <a:pt x="1686322" y="2644570"/>
                  <a:pt x="1674163" y="2649669"/>
                </a:cubicBezTo>
                <a:cubicBezTo>
                  <a:pt x="1662004" y="2654768"/>
                  <a:pt x="1653375" y="2662024"/>
                  <a:pt x="1648276" y="2671437"/>
                </a:cubicBezTo>
                <a:cubicBezTo>
                  <a:pt x="1643177" y="2680851"/>
                  <a:pt x="1639059" y="2693010"/>
                  <a:pt x="1635921" y="2707914"/>
                </a:cubicBezTo>
                <a:lnTo>
                  <a:pt x="1358226" y="3865760"/>
                </a:lnTo>
                <a:lnTo>
                  <a:pt x="1357050" y="3865760"/>
                </a:lnTo>
                <a:lnTo>
                  <a:pt x="1089945" y="2699677"/>
                </a:lnTo>
                <a:cubicBezTo>
                  <a:pt x="1087592" y="2684773"/>
                  <a:pt x="1084454" y="2673202"/>
                  <a:pt x="1080532" y="2664966"/>
                </a:cubicBezTo>
                <a:cubicBezTo>
                  <a:pt x="1076609" y="2656729"/>
                  <a:pt x="1069157" y="2650453"/>
                  <a:pt x="1058175" y="2646139"/>
                </a:cubicBezTo>
                <a:cubicBezTo>
                  <a:pt x="1047192" y="2641824"/>
                  <a:pt x="1030915" y="2639079"/>
                  <a:pt x="1009343" y="2637902"/>
                </a:cubicBezTo>
                <a:cubicBezTo>
                  <a:pt x="987771" y="2636725"/>
                  <a:pt x="958550" y="2636137"/>
                  <a:pt x="921681" y="2636137"/>
                </a:cubicBezTo>
                <a:close/>
                <a:moveTo>
                  <a:pt x="5856947" y="2618487"/>
                </a:moveTo>
                <a:cubicBezTo>
                  <a:pt x="5752616" y="2618487"/>
                  <a:pt x="5657108" y="2636137"/>
                  <a:pt x="5570427" y="2671437"/>
                </a:cubicBezTo>
                <a:cubicBezTo>
                  <a:pt x="5483746" y="2706738"/>
                  <a:pt x="5409420" y="2758511"/>
                  <a:pt x="5347448" y="2826758"/>
                </a:cubicBezTo>
                <a:cubicBezTo>
                  <a:pt x="5285477" y="2895005"/>
                  <a:pt x="5237233" y="2979333"/>
                  <a:pt x="5202717" y="3079743"/>
                </a:cubicBezTo>
                <a:cubicBezTo>
                  <a:pt x="5168202" y="3180152"/>
                  <a:pt x="5150944" y="3295074"/>
                  <a:pt x="5150944" y="3424508"/>
                </a:cubicBezTo>
                <a:cubicBezTo>
                  <a:pt x="5150944" y="3551588"/>
                  <a:pt x="5166633" y="3662980"/>
                  <a:pt x="5198011" y="3758683"/>
                </a:cubicBezTo>
                <a:cubicBezTo>
                  <a:pt x="5229388" y="3854385"/>
                  <a:pt x="5274494" y="3934203"/>
                  <a:pt x="5333328" y="3998135"/>
                </a:cubicBezTo>
                <a:cubicBezTo>
                  <a:pt x="5392161" y="4062068"/>
                  <a:pt x="5463546" y="4110115"/>
                  <a:pt x="5547482" y="4142278"/>
                </a:cubicBezTo>
                <a:cubicBezTo>
                  <a:pt x="5631418" y="4174440"/>
                  <a:pt x="5725552" y="4190521"/>
                  <a:pt x="5829883" y="4190521"/>
                </a:cubicBezTo>
                <a:cubicBezTo>
                  <a:pt x="5883226" y="4190521"/>
                  <a:pt x="5932842" y="4186207"/>
                  <a:pt x="5978733" y="4177578"/>
                </a:cubicBezTo>
                <a:cubicBezTo>
                  <a:pt x="6024623" y="4168949"/>
                  <a:pt x="6065414" y="4158163"/>
                  <a:pt x="6101106" y="4145219"/>
                </a:cubicBezTo>
                <a:cubicBezTo>
                  <a:pt x="6136799" y="4132276"/>
                  <a:pt x="6167000" y="4118744"/>
                  <a:pt x="6191710" y="4104624"/>
                </a:cubicBezTo>
                <a:cubicBezTo>
                  <a:pt x="6216420" y="4090504"/>
                  <a:pt x="6233090" y="4078933"/>
                  <a:pt x="6241718" y="4069912"/>
                </a:cubicBezTo>
                <a:cubicBezTo>
                  <a:pt x="6250348" y="4060891"/>
                  <a:pt x="6256623" y="4052851"/>
                  <a:pt x="6260545" y="4045791"/>
                </a:cubicBezTo>
                <a:cubicBezTo>
                  <a:pt x="6264468" y="4038731"/>
                  <a:pt x="6267605" y="4030298"/>
                  <a:pt x="6269959" y="4020492"/>
                </a:cubicBezTo>
                <a:cubicBezTo>
                  <a:pt x="6272312" y="4010686"/>
                  <a:pt x="6274077" y="3998920"/>
                  <a:pt x="6275254" y="3985192"/>
                </a:cubicBezTo>
                <a:cubicBezTo>
                  <a:pt x="6276430" y="3971464"/>
                  <a:pt x="6277019" y="3954795"/>
                  <a:pt x="6277019" y="3935183"/>
                </a:cubicBezTo>
                <a:cubicBezTo>
                  <a:pt x="6277019" y="3906943"/>
                  <a:pt x="6276234" y="3884390"/>
                  <a:pt x="6274665" y="3867525"/>
                </a:cubicBezTo>
                <a:cubicBezTo>
                  <a:pt x="6273096" y="3850659"/>
                  <a:pt x="6270743" y="3837520"/>
                  <a:pt x="6267605" y="3828106"/>
                </a:cubicBezTo>
                <a:cubicBezTo>
                  <a:pt x="6264468" y="3818693"/>
                  <a:pt x="6260545" y="3812417"/>
                  <a:pt x="6255838" y="3809279"/>
                </a:cubicBezTo>
                <a:cubicBezTo>
                  <a:pt x="6251132" y="3806142"/>
                  <a:pt x="6244857" y="3804573"/>
                  <a:pt x="6237012" y="3804573"/>
                </a:cubicBezTo>
                <a:cubicBezTo>
                  <a:pt x="6226814" y="3804573"/>
                  <a:pt x="6212498" y="3810848"/>
                  <a:pt x="6194063" y="3823400"/>
                </a:cubicBezTo>
                <a:cubicBezTo>
                  <a:pt x="6175629" y="3835951"/>
                  <a:pt x="6152095" y="3850071"/>
                  <a:pt x="6123463" y="3865760"/>
                </a:cubicBezTo>
                <a:cubicBezTo>
                  <a:pt x="6094831" y="3881449"/>
                  <a:pt x="6060511" y="3895765"/>
                  <a:pt x="6020504" y="3908708"/>
                </a:cubicBezTo>
                <a:cubicBezTo>
                  <a:pt x="5980497" y="3921652"/>
                  <a:pt x="5933038" y="3928123"/>
                  <a:pt x="5878127" y="3928123"/>
                </a:cubicBezTo>
                <a:cubicBezTo>
                  <a:pt x="5817725" y="3928123"/>
                  <a:pt x="5763401" y="3917729"/>
                  <a:pt x="5715158" y="3896942"/>
                </a:cubicBezTo>
                <a:cubicBezTo>
                  <a:pt x="5666914" y="3876154"/>
                  <a:pt x="5625730" y="3844580"/>
                  <a:pt x="5591607" y="3802219"/>
                </a:cubicBezTo>
                <a:cubicBezTo>
                  <a:pt x="5557484" y="3759859"/>
                  <a:pt x="5531205" y="3705928"/>
                  <a:pt x="5512770" y="3640427"/>
                </a:cubicBezTo>
                <a:cubicBezTo>
                  <a:pt x="5494336" y="3574926"/>
                  <a:pt x="5485118" y="3497461"/>
                  <a:pt x="5485118" y="3408034"/>
                </a:cubicBezTo>
                <a:cubicBezTo>
                  <a:pt x="5485118" y="3326452"/>
                  <a:pt x="5493748" y="3253106"/>
                  <a:pt x="5511005" y="3187996"/>
                </a:cubicBezTo>
                <a:cubicBezTo>
                  <a:pt x="5528263" y="3122887"/>
                  <a:pt x="5553562" y="3067388"/>
                  <a:pt x="5586901" y="3021497"/>
                </a:cubicBezTo>
                <a:cubicBezTo>
                  <a:pt x="5620240" y="2975607"/>
                  <a:pt x="5660639" y="2940307"/>
                  <a:pt x="5708098" y="2915597"/>
                </a:cubicBezTo>
                <a:cubicBezTo>
                  <a:pt x="5755557" y="2890887"/>
                  <a:pt x="5809488" y="2878532"/>
                  <a:pt x="5869890" y="2878532"/>
                </a:cubicBezTo>
                <a:cubicBezTo>
                  <a:pt x="5924802" y="2878532"/>
                  <a:pt x="5972065" y="2885396"/>
                  <a:pt x="6011679" y="2899123"/>
                </a:cubicBezTo>
                <a:cubicBezTo>
                  <a:pt x="6051294" y="2912851"/>
                  <a:pt x="6085418" y="2928148"/>
                  <a:pt x="6114049" y="2945014"/>
                </a:cubicBezTo>
                <a:cubicBezTo>
                  <a:pt x="6142682" y="2961879"/>
                  <a:pt x="6166020" y="2977176"/>
                  <a:pt x="6184061" y="2990904"/>
                </a:cubicBezTo>
                <a:cubicBezTo>
                  <a:pt x="6202104" y="3004632"/>
                  <a:pt x="6217008" y="3011496"/>
                  <a:pt x="6228775" y="3011496"/>
                </a:cubicBezTo>
                <a:cubicBezTo>
                  <a:pt x="6235835" y="3011496"/>
                  <a:pt x="6242111" y="3009142"/>
                  <a:pt x="6247602" y="3004436"/>
                </a:cubicBezTo>
                <a:cubicBezTo>
                  <a:pt x="6253093" y="2999729"/>
                  <a:pt x="6257800" y="2992277"/>
                  <a:pt x="6261722" y="2982079"/>
                </a:cubicBezTo>
                <a:cubicBezTo>
                  <a:pt x="6265644" y="2971881"/>
                  <a:pt x="6268389" y="2958545"/>
                  <a:pt x="6269959" y="2942072"/>
                </a:cubicBezTo>
                <a:cubicBezTo>
                  <a:pt x="6271528" y="2925599"/>
                  <a:pt x="6272312" y="2905595"/>
                  <a:pt x="6272312" y="2882062"/>
                </a:cubicBezTo>
                <a:cubicBezTo>
                  <a:pt x="6272312" y="2860097"/>
                  <a:pt x="6271724" y="2841663"/>
                  <a:pt x="6270547" y="2826758"/>
                </a:cubicBezTo>
                <a:cubicBezTo>
                  <a:pt x="6269370" y="2811854"/>
                  <a:pt x="6267605" y="2798910"/>
                  <a:pt x="6265252" y="2787928"/>
                </a:cubicBezTo>
                <a:cubicBezTo>
                  <a:pt x="6262899" y="2776946"/>
                  <a:pt x="6259761" y="2767924"/>
                  <a:pt x="6255838" y="2760865"/>
                </a:cubicBezTo>
                <a:cubicBezTo>
                  <a:pt x="6251917" y="2753804"/>
                  <a:pt x="6244660" y="2744979"/>
                  <a:pt x="6234070" y="2734389"/>
                </a:cubicBezTo>
                <a:cubicBezTo>
                  <a:pt x="6223480" y="2723799"/>
                  <a:pt x="6204850" y="2711052"/>
                  <a:pt x="6178178" y="2696147"/>
                </a:cubicBezTo>
                <a:cubicBezTo>
                  <a:pt x="6151507" y="2681243"/>
                  <a:pt x="6121502" y="2668103"/>
                  <a:pt x="6088163" y="2656729"/>
                </a:cubicBezTo>
                <a:cubicBezTo>
                  <a:pt x="6054824" y="2645354"/>
                  <a:pt x="6018543" y="2636137"/>
                  <a:pt x="5979320" y="2629077"/>
                </a:cubicBezTo>
                <a:cubicBezTo>
                  <a:pt x="5940098" y="2622017"/>
                  <a:pt x="5899307" y="2618487"/>
                  <a:pt x="5856947" y="2618487"/>
                </a:cubicBezTo>
                <a:close/>
                <a:moveTo>
                  <a:pt x="7144840" y="2616134"/>
                </a:moveTo>
                <a:cubicBezTo>
                  <a:pt x="7024035" y="2616134"/>
                  <a:pt x="6917938" y="2634568"/>
                  <a:pt x="6826550" y="2671437"/>
                </a:cubicBezTo>
                <a:cubicBezTo>
                  <a:pt x="6735162" y="2708306"/>
                  <a:pt x="6658482" y="2761257"/>
                  <a:pt x="6596511" y="2830288"/>
                </a:cubicBezTo>
                <a:cubicBezTo>
                  <a:pt x="6534539" y="2899319"/>
                  <a:pt x="6487864" y="2983059"/>
                  <a:pt x="6456487" y="3081508"/>
                </a:cubicBezTo>
                <a:cubicBezTo>
                  <a:pt x="6425108" y="3179956"/>
                  <a:pt x="6409420" y="3290759"/>
                  <a:pt x="6409420" y="3413918"/>
                </a:cubicBezTo>
                <a:cubicBezTo>
                  <a:pt x="6409420" y="3548058"/>
                  <a:pt x="6424128" y="3664157"/>
                  <a:pt x="6453545" y="3762213"/>
                </a:cubicBezTo>
                <a:cubicBezTo>
                  <a:pt x="6482962" y="3860269"/>
                  <a:pt x="6527087" y="3941067"/>
                  <a:pt x="6585921" y="4004607"/>
                </a:cubicBezTo>
                <a:cubicBezTo>
                  <a:pt x="6644754" y="4068147"/>
                  <a:pt x="6718296" y="4115410"/>
                  <a:pt x="6806547" y="4146396"/>
                </a:cubicBezTo>
                <a:cubicBezTo>
                  <a:pt x="6894797" y="4177382"/>
                  <a:pt x="6998148" y="4192875"/>
                  <a:pt x="7116600" y="4192875"/>
                </a:cubicBezTo>
                <a:cubicBezTo>
                  <a:pt x="7236620" y="4192875"/>
                  <a:pt x="7342324" y="4174636"/>
                  <a:pt x="7433713" y="4138159"/>
                </a:cubicBezTo>
                <a:cubicBezTo>
                  <a:pt x="7525101" y="4101683"/>
                  <a:pt x="7601781" y="4048732"/>
                  <a:pt x="7663753" y="3979309"/>
                </a:cubicBezTo>
                <a:cubicBezTo>
                  <a:pt x="7725724" y="3909885"/>
                  <a:pt x="7772398" y="3825361"/>
                  <a:pt x="7803777" y="3725736"/>
                </a:cubicBezTo>
                <a:cubicBezTo>
                  <a:pt x="7835154" y="3626111"/>
                  <a:pt x="7850843" y="3513150"/>
                  <a:pt x="7850843" y="3386854"/>
                </a:cubicBezTo>
                <a:cubicBezTo>
                  <a:pt x="7850843" y="3255067"/>
                  <a:pt x="7835743" y="3140733"/>
                  <a:pt x="7805542" y="3043854"/>
                </a:cubicBezTo>
                <a:cubicBezTo>
                  <a:pt x="7775340" y="2946975"/>
                  <a:pt x="7730626" y="2866765"/>
                  <a:pt x="7671401" y="2803225"/>
                </a:cubicBezTo>
                <a:cubicBezTo>
                  <a:pt x="7612175" y="2739684"/>
                  <a:pt x="7538437" y="2692618"/>
                  <a:pt x="7450187" y="2662024"/>
                </a:cubicBezTo>
                <a:cubicBezTo>
                  <a:pt x="7361936" y="2631430"/>
                  <a:pt x="7260154" y="2616134"/>
                  <a:pt x="7144840" y="2616134"/>
                </a:cubicBezTo>
                <a:close/>
                <a:moveTo>
                  <a:pt x="0" y="0"/>
                </a:moveTo>
                <a:lnTo>
                  <a:pt x="12192000" y="0"/>
                </a:lnTo>
                <a:lnTo>
                  <a:pt x="12192000" y="6858000"/>
                </a:lnTo>
                <a:lnTo>
                  <a:pt x="0" y="685800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ln>
                <a:solidFill>
                  <a:schemeClr val="bg1"/>
                </a:solidFill>
              </a:ln>
              <a:solidFill>
                <a:schemeClr val="bg1"/>
              </a:solidFill>
            </a:endParaRPr>
          </a:p>
        </p:txBody>
      </p:sp>
    </p:spTree>
    <p:extLst>
      <p:ext uri="{BB962C8B-B14F-4D97-AF65-F5344CB8AC3E}">
        <p14:creationId xmlns:p14="http://schemas.microsoft.com/office/powerpoint/2010/main" val="3632356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1" name="Oval 20">
            <a:extLst>
              <a:ext uri="{FF2B5EF4-FFF2-40B4-BE49-F238E27FC236}">
                <a16:creationId xmlns:a16="http://schemas.microsoft.com/office/drawing/2014/main" id="{E42A92F8-DBDF-415C-8A73-4721EFA01796}"/>
              </a:ext>
            </a:extLst>
          </p:cNvPr>
          <p:cNvSpPr/>
          <p:nvPr/>
        </p:nvSpPr>
        <p:spPr>
          <a:xfrm>
            <a:off x="2895600"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C49FCDA4-AC95-4630-9FE9-0434784B4544}"/>
              </a:ext>
            </a:extLst>
          </p:cNvPr>
          <p:cNvSpPr txBox="1"/>
          <p:nvPr/>
        </p:nvSpPr>
        <p:spPr>
          <a:xfrm>
            <a:off x="3523957" y="3429000"/>
            <a:ext cx="5144086" cy="203132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Age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Favourite Genre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8" name="Graphic 17" descr="Business Growth with solid fill">
            <a:extLst>
              <a:ext uri="{FF2B5EF4-FFF2-40B4-BE49-F238E27FC236}">
                <a16:creationId xmlns:a16="http://schemas.microsoft.com/office/drawing/2014/main" id="{FF18775E-5533-468C-B2F6-4693B3CE8B8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flipH="1">
            <a:off x="4820611" y="701779"/>
            <a:ext cx="3271284" cy="3271284"/>
          </a:xfrm>
          <a:prstGeom prst="rect">
            <a:avLst/>
          </a:prstGeom>
        </p:spPr>
      </p:pic>
    </p:spTree>
    <p:extLst>
      <p:ext uri="{BB962C8B-B14F-4D97-AF65-F5344CB8AC3E}">
        <p14:creationId xmlns:p14="http://schemas.microsoft.com/office/powerpoint/2010/main" val="401828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9B19476-34A3-4954-8C9A-76053120BC1B}"/>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 uri="{28A0092B-C50C-407E-A947-70E740481C1C}">
                <a14:useLocalDpi xmlns:a14="http://schemas.microsoft.com/office/drawing/2010/main" val="0"/>
              </a:ext>
            </a:extLst>
          </a:blip>
          <a:srcRect t="7845" b="7845"/>
          <a:stretch/>
        </p:blipFill>
        <p:spPr>
          <a:xfrm>
            <a:off x="6264" y="-11590"/>
            <a:ext cx="12212605" cy="6869590"/>
          </a:xfrm>
          <a:prstGeom prst="rect">
            <a:avLst/>
          </a:prstGeom>
        </p:spPr>
      </p:pic>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6D0EB4DB-6754-45CD-B1C6-51CCE36FD89C}"/>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9AAAD32D-BE24-4034-ABF3-7F71AC82294D}"/>
              </a:ext>
            </a:extLst>
          </p:cNvPr>
          <p:cNvSpPr txBox="1"/>
          <p:nvPr/>
        </p:nvSpPr>
        <p:spPr>
          <a:xfrm>
            <a:off x="1150789" y="2490735"/>
            <a:ext cx="3788881" cy="646331"/>
          </a:xfrm>
          <a:prstGeom prst="rect">
            <a:avLst/>
          </a:prstGeom>
          <a:noFill/>
        </p:spPr>
        <p:txBody>
          <a:bodyPr wrap="square" rtlCol="0">
            <a:spAutoFit/>
          </a:bodyPr>
          <a:lstStyle/>
          <a:p>
            <a:r>
              <a:rPr lang="de-DE" sz="3600" dirty="0">
                <a:solidFill>
                  <a:schemeClr val="bg1"/>
                </a:solidFill>
              </a:rPr>
              <a:t>Distribution of Age</a:t>
            </a:r>
          </a:p>
        </p:txBody>
      </p:sp>
      <p:sp>
        <p:nvSpPr>
          <p:cNvPr id="12" name="TextBox 11">
            <a:extLst>
              <a:ext uri="{FF2B5EF4-FFF2-40B4-BE49-F238E27FC236}">
                <a16:creationId xmlns:a16="http://schemas.microsoft.com/office/drawing/2014/main" id="{134C4520-DFE6-48E6-B214-8C635602BA3E}"/>
              </a:ext>
            </a:extLst>
          </p:cNvPr>
          <p:cNvSpPr txBox="1"/>
          <p:nvPr/>
        </p:nvSpPr>
        <p:spPr>
          <a:xfrm>
            <a:off x="7772182" y="2490735"/>
            <a:ext cx="3788881" cy="646331"/>
          </a:xfrm>
          <a:prstGeom prst="rect">
            <a:avLst/>
          </a:prstGeom>
          <a:noFill/>
        </p:spPr>
        <p:txBody>
          <a:bodyPr wrap="square" rtlCol="0">
            <a:spAutoFit/>
          </a:bodyPr>
          <a:lstStyle/>
          <a:p>
            <a:r>
              <a:rPr lang="de-DE" sz="3600" dirty="0">
                <a:solidFill>
                  <a:schemeClr val="bg1"/>
                </a:solidFill>
              </a:rPr>
              <a:t>Favourite Genres</a:t>
            </a:r>
          </a:p>
        </p:txBody>
      </p:sp>
      <p:graphicFrame>
        <p:nvGraphicFramePr>
          <p:cNvPr id="13" name="Chart 12">
            <a:extLst>
              <a:ext uri="{FF2B5EF4-FFF2-40B4-BE49-F238E27FC236}">
                <a16:creationId xmlns:a16="http://schemas.microsoft.com/office/drawing/2014/main" id="{AEF9D77A-53CA-4345-ADA8-3517DFE1C39F}"/>
              </a:ext>
            </a:extLst>
          </p:cNvPr>
          <p:cNvGraphicFramePr/>
          <p:nvPr>
            <p:extLst>
              <p:ext uri="{D42A27DB-BD31-4B8C-83A1-F6EECF244321}">
                <p14:modId xmlns:p14="http://schemas.microsoft.com/office/powerpoint/2010/main" val="3841935202"/>
              </p:ext>
            </p:extLst>
          </p:nvPr>
        </p:nvGraphicFramePr>
        <p:xfrm>
          <a:off x="6235103" y="3508877"/>
          <a:ext cx="6001901" cy="3463519"/>
        </p:xfrm>
        <a:graphic>
          <a:graphicData uri="http://schemas.openxmlformats.org/drawingml/2006/chart">
            <c:chart xmlns:c="http://schemas.openxmlformats.org/drawingml/2006/chart" xmlns:r="http://schemas.openxmlformats.org/officeDocument/2006/relationships" r:id="rId5"/>
          </a:graphicData>
        </a:graphic>
      </p:graphicFrame>
      <p:sp useBgFill="1">
        <p:nvSpPr>
          <p:cNvPr id="22" name="Freeform: Shape 21">
            <a:extLst>
              <a:ext uri="{FF2B5EF4-FFF2-40B4-BE49-F238E27FC236}">
                <a16:creationId xmlns:a16="http://schemas.microsoft.com/office/drawing/2014/main" id="{1A83EFFD-251A-4AD5-9E6F-0CED47F9395F}"/>
              </a:ext>
            </a:extLst>
          </p:cNvPr>
          <p:cNvSpPr/>
          <p:nvPr/>
        </p:nvSpPr>
        <p:spPr>
          <a:xfrm>
            <a:off x="7372941" y="6222754"/>
            <a:ext cx="4850870"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0" name="Freeform: Shape 39">
            <a:extLst>
              <a:ext uri="{FF2B5EF4-FFF2-40B4-BE49-F238E27FC236}">
                <a16:creationId xmlns:a16="http://schemas.microsoft.com/office/drawing/2014/main" id="{FDD17A9F-7D88-4327-8537-F509F5093154}"/>
              </a:ext>
            </a:extLst>
          </p:cNvPr>
          <p:cNvSpPr/>
          <p:nvPr/>
        </p:nvSpPr>
        <p:spPr>
          <a:xfrm>
            <a:off x="7368000" y="5799073"/>
            <a:ext cx="4850870"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1" name="Freeform: Shape 40">
            <a:extLst>
              <a:ext uri="{FF2B5EF4-FFF2-40B4-BE49-F238E27FC236}">
                <a16:creationId xmlns:a16="http://schemas.microsoft.com/office/drawing/2014/main" id="{DCD021D4-36FE-4EA3-ADAF-3514835BDDB9}"/>
              </a:ext>
            </a:extLst>
          </p:cNvPr>
          <p:cNvSpPr/>
          <p:nvPr/>
        </p:nvSpPr>
        <p:spPr>
          <a:xfrm>
            <a:off x="7331530" y="5375392"/>
            <a:ext cx="488734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2" name="Freeform: Shape 41">
            <a:extLst>
              <a:ext uri="{FF2B5EF4-FFF2-40B4-BE49-F238E27FC236}">
                <a16:creationId xmlns:a16="http://schemas.microsoft.com/office/drawing/2014/main" id="{9B7C2F2D-197C-4D13-97DF-806FAA3E7C92}"/>
              </a:ext>
            </a:extLst>
          </p:cNvPr>
          <p:cNvSpPr/>
          <p:nvPr/>
        </p:nvSpPr>
        <p:spPr>
          <a:xfrm>
            <a:off x="7348038" y="4951711"/>
            <a:ext cx="4870834"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3" name="Freeform: Shape 42">
            <a:extLst>
              <a:ext uri="{FF2B5EF4-FFF2-40B4-BE49-F238E27FC236}">
                <a16:creationId xmlns:a16="http://schemas.microsoft.com/office/drawing/2014/main" id="{EEBC7E1E-08B6-4882-92A8-2CC721306807}"/>
              </a:ext>
            </a:extLst>
          </p:cNvPr>
          <p:cNvSpPr/>
          <p:nvPr/>
        </p:nvSpPr>
        <p:spPr>
          <a:xfrm>
            <a:off x="7339782" y="4528030"/>
            <a:ext cx="4879087"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4" name="Freeform: Shape 43">
            <a:extLst>
              <a:ext uri="{FF2B5EF4-FFF2-40B4-BE49-F238E27FC236}">
                <a16:creationId xmlns:a16="http://schemas.microsoft.com/office/drawing/2014/main" id="{0D831F4B-3391-4881-83A0-E8B7B6C905D2}"/>
              </a:ext>
            </a:extLst>
          </p:cNvPr>
          <p:cNvSpPr/>
          <p:nvPr/>
        </p:nvSpPr>
        <p:spPr>
          <a:xfrm>
            <a:off x="7331530" y="4104349"/>
            <a:ext cx="4879087"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5" name="Freeform: Shape 44">
            <a:extLst>
              <a:ext uri="{FF2B5EF4-FFF2-40B4-BE49-F238E27FC236}">
                <a16:creationId xmlns:a16="http://schemas.microsoft.com/office/drawing/2014/main" id="{DEC651F3-6769-48AA-AA66-225CAAA07E7E}"/>
              </a:ext>
            </a:extLst>
          </p:cNvPr>
          <p:cNvSpPr/>
          <p:nvPr/>
        </p:nvSpPr>
        <p:spPr>
          <a:xfrm>
            <a:off x="7331530" y="3680668"/>
            <a:ext cx="4887339"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pic>
        <p:nvPicPr>
          <p:cNvPr id="55" name="Graphic 54" descr="Business Growth with solid fill">
            <a:extLst>
              <a:ext uri="{FF2B5EF4-FFF2-40B4-BE49-F238E27FC236}">
                <a16:creationId xmlns:a16="http://schemas.microsoft.com/office/drawing/2014/main" id="{4903628C-A243-492E-941C-3E22C07297C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flipH="1">
            <a:off x="5418167" y="67675"/>
            <a:ext cx="1633871" cy="1633871"/>
          </a:xfrm>
          <a:prstGeom prst="rect">
            <a:avLst/>
          </a:prstGeom>
        </p:spPr>
      </p:pic>
      <p:graphicFrame>
        <p:nvGraphicFramePr>
          <p:cNvPr id="10" name="Chart 9">
            <a:extLst>
              <a:ext uri="{FF2B5EF4-FFF2-40B4-BE49-F238E27FC236}">
                <a16:creationId xmlns:a16="http://schemas.microsoft.com/office/drawing/2014/main" id="{D2F3B5E6-DB7A-4390-944F-94E1CA9BD849}"/>
              </a:ext>
            </a:extLst>
          </p:cNvPr>
          <p:cNvGraphicFramePr/>
          <p:nvPr>
            <p:extLst>
              <p:ext uri="{D42A27DB-BD31-4B8C-83A1-F6EECF244321}">
                <p14:modId xmlns:p14="http://schemas.microsoft.com/office/powerpoint/2010/main" val="1820190783"/>
              </p:ext>
            </p:extLst>
          </p:nvPr>
        </p:nvGraphicFramePr>
        <p:xfrm>
          <a:off x="133562" y="2920642"/>
          <a:ext cx="5823336" cy="3578157"/>
        </p:xfrm>
        <a:graphic>
          <a:graphicData uri="http://schemas.openxmlformats.org/drawingml/2006/chart">
            <c:chart xmlns:c="http://schemas.openxmlformats.org/drawingml/2006/chart" xmlns:r="http://schemas.openxmlformats.org/officeDocument/2006/relationships" r:id="rId8"/>
          </a:graphicData>
        </a:graphic>
      </p:graphicFrame>
      <p:sp>
        <p:nvSpPr>
          <p:cNvPr id="24" name="Rectangle: Rounded Corners 23">
            <a:extLst>
              <a:ext uri="{FF2B5EF4-FFF2-40B4-BE49-F238E27FC236}">
                <a16:creationId xmlns:a16="http://schemas.microsoft.com/office/drawing/2014/main" id="{0EBA3C16-5CEB-4E55-AAD9-72A178D39F0B}"/>
              </a:ext>
            </a:extLst>
          </p:cNvPr>
          <p:cNvSpPr/>
          <p:nvPr/>
        </p:nvSpPr>
        <p:spPr>
          <a:xfrm>
            <a:off x="494881" y="6509505"/>
            <a:ext cx="577850" cy="201717"/>
          </a:xfrm>
          <a:prstGeom prst="roundRect">
            <a:avLst>
              <a:gd name="adj" fmla="val 50000"/>
            </a:avLst>
          </a:prstGeom>
          <a:solidFill>
            <a:srgbClr val="192D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Rectangle: Rounded Corners 24">
            <a:extLst>
              <a:ext uri="{FF2B5EF4-FFF2-40B4-BE49-F238E27FC236}">
                <a16:creationId xmlns:a16="http://schemas.microsoft.com/office/drawing/2014/main" id="{FDAE181F-0C07-47E6-BB88-FC2CE557DD89}"/>
              </a:ext>
            </a:extLst>
          </p:cNvPr>
          <p:cNvSpPr/>
          <p:nvPr/>
        </p:nvSpPr>
        <p:spPr>
          <a:xfrm>
            <a:off x="1866511" y="6514961"/>
            <a:ext cx="577850" cy="201717"/>
          </a:xfrm>
          <a:prstGeom prst="roundRect">
            <a:avLst>
              <a:gd name="adj" fmla="val 50000"/>
            </a:avLst>
          </a:prstGeom>
          <a:solidFill>
            <a:srgbClr val="FCBF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Rectangle: Rounded Corners 25">
            <a:extLst>
              <a:ext uri="{FF2B5EF4-FFF2-40B4-BE49-F238E27FC236}">
                <a16:creationId xmlns:a16="http://schemas.microsoft.com/office/drawing/2014/main" id="{5B66058F-D73C-4FA9-B38B-B07724F75010}"/>
              </a:ext>
            </a:extLst>
          </p:cNvPr>
          <p:cNvSpPr/>
          <p:nvPr/>
        </p:nvSpPr>
        <p:spPr>
          <a:xfrm>
            <a:off x="3444339" y="6498799"/>
            <a:ext cx="577850" cy="201717"/>
          </a:xfrm>
          <a:prstGeom prst="roundRect">
            <a:avLst>
              <a:gd name="adj" fmla="val 50000"/>
            </a:avLst>
          </a:prstGeom>
          <a:solidFill>
            <a:srgbClr val="F23E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 name="TextBox 26">
            <a:extLst>
              <a:ext uri="{FF2B5EF4-FFF2-40B4-BE49-F238E27FC236}">
                <a16:creationId xmlns:a16="http://schemas.microsoft.com/office/drawing/2014/main" id="{833B439F-F22D-41FC-839A-468CC785F676}"/>
              </a:ext>
            </a:extLst>
          </p:cNvPr>
          <p:cNvSpPr txBox="1"/>
          <p:nvPr/>
        </p:nvSpPr>
        <p:spPr>
          <a:xfrm>
            <a:off x="1105547" y="6445770"/>
            <a:ext cx="865636" cy="307777"/>
          </a:xfrm>
          <a:prstGeom prst="rect">
            <a:avLst/>
          </a:prstGeom>
          <a:noFill/>
        </p:spPr>
        <p:txBody>
          <a:bodyPr wrap="square" rtlCol="0">
            <a:spAutoFit/>
          </a:bodyPr>
          <a:lstStyle/>
          <a:p>
            <a:r>
              <a:rPr lang="de-DE" sz="1400" dirty="0">
                <a:solidFill>
                  <a:schemeClr val="bg1"/>
                </a:solidFill>
              </a:rPr>
              <a:t>18 - 34</a:t>
            </a:r>
            <a:endParaRPr lang="de-DE" dirty="0">
              <a:solidFill>
                <a:schemeClr val="bg1"/>
              </a:solidFill>
            </a:endParaRPr>
          </a:p>
        </p:txBody>
      </p:sp>
      <p:sp>
        <p:nvSpPr>
          <p:cNvPr id="28" name="TextBox 27">
            <a:extLst>
              <a:ext uri="{FF2B5EF4-FFF2-40B4-BE49-F238E27FC236}">
                <a16:creationId xmlns:a16="http://schemas.microsoft.com/office/drawing/2014/main" id="{4C9196C1-7D78-4701-88C4-62836EAABFB2}"/>
              </a:ext>
            </a:extLst>
          </p:cNvPr>
          <p:cNvSpPr txBox="1"/>
          <p:nvPr/>
        </p:nvSpPr>
        <p:spPr>
          <a:xfrm>
            <a:off x="2549871" y="6445770"/>
            <a:ext cx="865636" cy="307777"/>
          </a:xfrm>
          <a:prstGeom prst="rect">
            <a:avLst/>
          </a:prstGeom>
          <a:noFill/>
        </p:spPr>
        <p:txBody>
          <a:bodyPr wrap="square" rtlCol="0">
            <a:spAutoFit/>
          </a:bodyPr>
          <a:lstStyle/>
          <a:p>
            <a:r>
              <a:rPr lang="de-DE" sz="1400" dirty="0">
                <a:solidFill>
                  <a:schemeClr val="bg1"/>
                </a:solidFill>
              </a:rPr>
              <a:t>35 - 54</a:t>
            </a:r>
            <a:endParaRPr lang="de-DE" dirty="0">
              <a:solidFill>
                <a:schemeClr val="bg1"/>
              </a:solidFill>
            </a:endParaRPr>
          </a:p>
        </p:txBody>
      </p:sp>
      <p:sp>
        <p:nvSpPr>
          <p:cNvPr id="29" name="TextBox 28">
            <a:extLst>
              <a:ext uri="{FF2B5EF4-FFF2-40B4-BE49-F238E27FC236}">
                <a16:creationId xmlns:a16="http://schemas.microsoft.com/office/drawing/2014/main" id="{428321F4-2532-4459-B166-EA89B8EA1345}"/>
              </a:ext>
            </a:extLst>
          </p:cNvPr>
          <p:cNvSpPr txBox="1"/>
          <p:nvPr/>
        </p:nvSpPr>
        <p:spPr>
          <a:xfrm>
            <a:off x="4078109" y="6452877"/>
            <a:ext cx="723012" cy="307777"/>
          </a:xfrm>
          <a:prstGeom prst="rect">
            <a:avLst/>
          </a:prstGeom>
          <a:noFill/>
        </p:spPr>
        <p:txBody>
          <a:bodyPr wrap="square" rtlCol="0">
            <a:spAutoFit/>
          </a:bodyPr>
          <a:lstStyle/>
          <a:p>
            <a:r>
              <a:rPr lang="de-DE" sz="1400" dirty="0">
                <a:solidFill>
                  <a:schemeClr val="bg1"/>
                </a:solidFill>
              </a:rPr>
              <a:t>55 - 74</a:t>
            </a:r>
            <a:endParaRPr lang="de-DE" dirty="0">
              <a:solidFill>
                <a:schemeClr val="bg1"/>
              </a:solidFill>
            </a:endParaRPr>
          </a:p>
        </p:txBody>
      </p:sp>
      <p:sp>
        <p:nvSpPr>
          <p:cNvPr id="30" name="Rectangle: Rounded Corners 29">
            <a:extLst>
              <a:ext uri="{FF2B5EF4-FFF2-40B4-BE49-F238E27FC236}">
                <a16:creationId xmlns:a16="http://schemas.microsoft.com/office/drawing/2014/main" id="{E3B8C582-865D-4226-B795-3421A3F0859A}"/>
              </a:ext>
            </a:extLst>
          </p:cNvPr>
          <p:cNvSpPr/>
          <p:nvPr/>
        </p:nvSpPr>
        <p:spPr>
          <a:xfrm>
            <a:off x="4814315" y="6498799"/>
            <a:ext cx="577850" cy="201717"/>
          </a:xfrm>
          <a:prstGeom prst="roundRect">
            <a:avLst>
              <a:gd name="adj" fmla="val 50000"/>
            </a:avLst>
          </a:prstGeom>
          <a:solidFill>
            <a:srgbClr val="06CB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TextBox 30">
            <a:extLst>
              <a:ext uri="{FF2B5EF4-FFF2-40B4-BE49-F238E27FC236}">
                <a16:creationId xmlns:a16="http://schemas.microsoft.com/office/drawing/2014/main" id="{B886358E-4D2E-4C5C-80F4-69883022630B}"/>
              </a:ext>
            </a:extLst>
          </p:cNvPr>
          <p:cNvSpPr txBox="1"/>
          <p:nvPr/>
        </p:nvSpPr>
        <p:spPr>
          <a:xfrm>
            <a:off x="5437093" y="6452877"/>
            <a:ext cx="539800" cy="307777"/>
          </a:xfrm>
          <a:prstGeom prst="rect">
            <a:avLst/>
          </a:prstGeom>
          <a:noFill/>
        </p:spPr>
        <p:txBody>
          <a:bodyPr wrap="square" rtlCol="0">
            <a:spAutoFit/>
          </a:bodyPr>
          <a:lstStyle/>
          <a:p>
            <a:r>
              <a:rPr lang="de-DE" sz="1400" dirty="0">
                <a:solidFill>
                  <a:schemeClr val="bg1"/>
                </a:solidFill>
              </a:rPr>
              <a:t>75+</a:t>
            </a:r>
            <a:endParaRPr lang="de-DE" dirty="0">
              <a:solidFill>
                <a:schemeClr val="bg1"/>
              </a:solidFill>
            </a:endParaRPr>
          </a:p>
        </p:txBody>
      </p:sp>
      <p:sp>
        <p:nvSpPr>
          <p:cNvPr id="32" name="Rectangle: Rounded Corners 31">
            <a:extLst>
              <a:ext uri="{FF2B5EF4-FFF2-40B4-BE49-F238E27FC236}">
                <a16:creationId xmlns:a16="http://schemas.microsoft.com/office/drawing/2014/main" id="{FAA7C1BB-7D08-416A-B1C9-685CD4640223}"/>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05</a:t>
            </a:r>
            <a:endParaRPr lang="de-DE" b="1" dirty="0">
              <a:solidFill>
                <a:schemeClr val="tx1">
                  <a:lumMod val="50000"/>
                  <a:lumOff val="50000"/>
                </a:schemeClr>
              </a:solidFill>
            </a:endParaRPr>
          </a:p>
        </p:txBody>
      </p:sp>
    </p:spTree>
    <p:extLst>
      <p:ext uri="{BB962C8B-B14F-4D97-AF65-F5344CB8AC3E}">
        <p14:creationId xmlns:p14="http://schemas.microsoft.com/office/powerpoint/2010/main" val="4540631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000"/>
                                        <p:tgtEl>
                                          <p:spTgt spid="11"/>
                                        </p:tgtEl>
                                      </p:cBhvr>
                                    </p:animEffect>
                                  </p:childTnLst>
                                </p:cTn>
                              </p:par>
                              <p:par>
                                <p:cTn id="8" presetID="22" presetClass="entr" presetSubtype="8" fill="hold" grpId="0" nodeType="withEffect">
                                  <p:stCondLst>
                                    <p:cond delay="1000"/>
                                  </p:stCondLst>
                                  <p:childTnLst>
                                    <p:set>
                                      <p:cBhvr>
                                        <p:cTn id="9" dur="1" fill="hold">
                                          <p:stCondLst>
                                            <p:cond delay="0"/>
                                          </p:stCondLst>
                                        </p:cTn>
                                        <p:tgtEl>
                                          <p:spTgt spid="24"/>
                                        </p:tgtEl>
                                        <p:attrNameLst>
                                          <p:attrName>style.visibility</p:attrName>
                                        </p:attrNameLst>
                                      </p:cBhvr>
                                      <p:to>
                                        <p:strVal val="visible"/>
                                      </p:to>
                                    </p:set>
                                    <p:animEffect transition="in" filter="wipe(left)">
                                      <p:cBhvr>
                                        <p:cTn id="10" dur="1000"/>
                                        <p:tgtEl>
                                          <p:spTgt spid="24"/>
                                        </p:tgtEl>
                                      </p:cBhvr>
                                    </p:animEffect>
                                  </p:childTnLst>
                                </p:cTn>
                              </p:par>
                            </p:childTnLst>
                          </p:cTn>
                        </p:par>
                        <p:par>
                          <p:cTn id="11" fill="hold">
                            <p:stCondLst>
                              <p:cond delay="2000"/>
                            </p:stCondLst>
                            <p:childTnLst>
                              <p:par>
                                <p:cTn id="12" presetID="22" presetClass="entr" presetSubtype="8" fill="hold" grpId="0" nodeType="after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wipe(left)">
                                      <p:cBhvr>
                                        <p:cTn id="14" dur="1000"/>
                                        <p:tgtEl>
                                          <p:spTgt spid="27"/>
                                        </p:tgtEl>
                                      </p:cBhvr>
                                    </p:animEffect>
                                  </p:childTnLst>
                                </p:cTn>
                              </p:par>
                              <p:par>
                                <p:cTn id="15" presetID="22" presetClass="entr" presetSubtype="8" fill="hold" grpId="0" nodeType="withEffect">
                                  <p:stCondLst>
                                    <p:cond delay="500"/>
                                  </p:stCondLst>
                                  <p:childTnLst>
                                    <p:set>
                                      <p:cBhvr>
                                        <p:cTn id="16" dur="1" fill="hold">
                                          <p:stCondLst>
                                            <p:cond delay="0"/>
                                          </p:stCondLst>
                                        </p:cTn>
                                        <p:tgtEl>
                                          <p:spTgt spid="25"/>
                                        </p:tgtEl>
                                        <p:attrNameLst>
                                          <p:attrName>style.visibility</p:attrName>
                                        </p:attrNameLst>
                                      </p:cBhvr>
                                      <p:to>
                                        <p:strVal val="visible"/>
                                      </p:to>
                                    </p:set>
                                    <p:animEffect transition="in" filter="wipe(left)">
                                      <p:cBhvr>
                                        <p:cTn id="17" dur="1000"/>
                                        <p:tgtEl>
                                          <p:spTgt spid="25"/>
                                        </p:tgtEl>
                                      </p:cBhvr>
                                    </p:animEffect>
                                  </p:childTnLst>
                                </p:cTn>
                              </p:par>
                            </p:childTnLst>
                          </p:cTn>
                        </p:par>
                        <p:par>
                          <p:cTn id="18" fill="hold">
                            <p:stCondLst>
                              <p:cond delay="3500"/>
                            </p:stCondLst>
                            <p:childTnLst>
                              <p:par>
                                <p:cTn id="19" presetID="22" presetClass="entr" presetSubtype="8" fill="hold" grpId="0" nodeType="after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wipe(left)">
                                      <p:cBhvr>
                                        <p:cTn id="21" dur="1000"/>
                                        <p:tgtEl>
                                          <p:spTgt spid="28"/>
                                        </p:tgtEl>
                                      </p:cBhvr>
                                    </p:animEffect>
                                  </p:childTnLst>
                                </p:cTn>
                              </p:par>
                              <p:par>
                                <p:cTn id="22" presetID="22" presetClass="entr" presetSubtype="8" fill="hold" grpId="0" nodeType="withEffect">
                                  <p:stCondLst>
                                    <p:cond delay="50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1000"/>
                                        <p:tgtEl>
                                          <p:spTgt spid="26"/>
                                        </p:tgtEl>
                                      </p:cBhvr>
                                    </p:animEffect>
                                  </p:childTnLst>
                                </p:cTn>
                              </p:par>
                            </p:childTnLst>
                          </p:cTn>
                        </p:par>
                        <p:par>
                          <p:cTn id="25" fill="hold">
                            <p:stCondLst>
                              <p:cond delay="5000"/>
                            </p:stCondLst>
                            <p:childTnLst>
                              <p:par>
                                <p:cTn id="26" presetID="22" presetClass="entr" presetSubtype="8" fill="hold" grpId="0" nodeType="after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wipe(left)">
                                      <p:cBhvr>
                                        <p:cTn id="28" dur="1000"/>
                                        <p:tgtEl>
                                          <p:spTgt spid="29"/>
                                        </p:tgtEl>
                                      </p:cBhvr>
                                    </p:animEffect>
                                  </p:childTnLst>
                                </p:cTn>
                              </p:par>
                              <p:par>
                                <p:cTn id="29" presetID="22" presetClass="entr" presetSubtype="8" fill="hold" grpId="0" nodeType="withEffect">
                                  <p:stCondLst>
                                    <p:cond delay="250"/>
                                  </p:stCondLst>
                                  <p:childTnLst>
                                    <p:set>
                                      <p:cBhvr>
                                        <p:cTn id="30" dur="1" fill="hold">
                                          <p:stCondLst>
                                            <p:cond delay="0"/>
                                          </p:stCondLst>
                                        </p:cTn>
                                        <p:tgtEl>
                                          <p:spTgt spid="30"/>
                                        </p:tgtEl>
                                        <p:attrNameLst>
                                          <p:attrName>style.visibility</p:attrName>
                                        </p:attrNameLst>
                                      </p:cBhvr>
                                      <p:to>
                                        <p:strVal val="visible"/>
                                      </p:to>
                                    </p:set>
                                    <p:animEffect transition="in" filter="wipe(left)">
                                      <p:cBhvr>
                                        <p:cTn id="31" dur="1000"/>
                                        <p:tgtEl>
                                          <p:spTgt spid="30"/>
                                        </p:tgtEl>
                                      </p:cBhvr>
                                    </p:animEffect>
                                  </p:childTnLst>
                                </p:cTn>
                              </p:par>
                            </p:childTnLst>
                          </p:cTn>
                        </p:par>
                        <p:par>
                          <p:cTn id="32" fill="hold">
                            <p:stCondLst>
                              <p:cond delay="6250"/>
                            </p:stCondLst>
                            <p:childTnLst>
                              <p:par>
                                <p:cTn id="33" presetID="22" presetClass="entr" presetSubtype="8" fill="hold" grpId="0"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wipe(left)">
                                      <p:cBhvr>
                                        <p:cTn id="35" dur="1000"/>
                                        <p:tgtEl>
                                          <p:spTgt spid="31"/>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grpId="0" nodeType="clickEffect">
                                  <p:stCondLst>
                                    <p:cond delay="0"/>
                                  </p:stCondLst>
                                  <p:childTnLst>
                                    <p:set>
                                      <p:cBhvr>
                                        <p:cTn id="39" dur="1" fill="hold">
                                          <p:stCondLst>
                                            <p:cond delay="0"/>
                                          </p:stCondLst>
                                        </p:cTn>
                                        <p:tgtEl>
                                          <p:spTgt spid="10">
                                            <p:graphicEl>
                                              <a:chart seriesIdx="-3" categoryIdx="-3" bldStep="gridLegend"/>
                                            </p:graphicEl>
                                          </p:spTgt>
                                        </p:tgtEl>
                                        <p:attrNameLst>
                                          <p:attrName>style.visibility</p:attrName>
                                        </p:attrNameLst>
                                      </p:cBhvr>
                                      <p:to>
                                        <p:strVal val="visible"/>
                                      </p:to>
                                    </p:set>
                                    <p:animEffect transition="in" filter="wipe(down)">
                                      <p:cBhvr>
                                        <p:cTn id="40" dur="500"/>
                                        <p:tgtEl>
                                          <p:spTgt spid="10">
                                            <p:graphicEl>
                                              <a:chart seriesIdx="-3" categoryIdx="-3" bldStep="gridLegend"/>
                                            </p:graphicEl>
                                          </p:spTgt>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0">
                                            <p:graphicEl>
                                              <a:chart seriesIdx="0" categoryIdx="-4" bldStep="series"/>
                                            </p:graphicEl>
                                          </p:spTgt>
                                        </p:tgtEl>
                                        <p:attrNameLst>
                                          <p:attrName>style.visibility</p:attrName>
                                        </p:attrNameLst>
                                      </p:cBhvr>
                                      <p:to>
                                        <p:strVal val="visible"/>
                                      </p:to>
                                    </p:set>
                                    <p:animEffect transition="in" filter="wipe(down)">
                                      <p:cBhvr>
                                        <p:cTn id="43" dur="500"/>
                                        <p:tgtEl>
                                          <p:spTgt spid="10">
                                            <p:graphicEl>
                                              <a:chart seriesIdx="0" categoryIdx="-4" bldStep="series"/>
                                            </p:graphic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10">
                                            <p:graphicEl>
                                              <a:chart seriesIdx="1" categoryIdx="-4" bldStep="series"/>
                                            </p:graphicEl>
                                          </p:spTgt>
                                        </p:tgtEl>
                                        <p:attrNameLst>
                                          <p:attrName>style.visibility</p:attrName>
                                        </p:attrNameLst>
                                      </p:cBhvr>
                                      <p:to>
                                        <p:strVal val="visible"/>
                                      </p:to>
                                    </p:set>
                                    <p:animEffect transition="in" filter="wipe(down)">
                                      <p:cBhvr>
                                        <p:cTn id="48" dur="500"/>
                                        <p:tgtEl>
                                          <p:spTgt spid="10">
                                            <p:graphicEl>
                                              <a:chart seriesIdx="1" categoryIdx="-4" bldStep="series"/>
                                            </p:graphicEl>
                                          </p:spTgt>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10">
                                            <p:graphicEl>
                                              <a:chart seriesIdx="2" categoryIdx="-4" bldStep="series"/>
                                            </p:graphicEl>
                                          </p:spTgt>
                                        </p:tgtEl>
                                        <p:attrNameLst>
                                          <p:attrName>style.visibility</p:attrName>
                                        </p:attrNameLst>
                                      </p:cBhvr>
                                      <p:to>
                                        <p:strVal val="visible"/>
                                      </p:to>
                                    </p:set>
                                    <p:animEffect transition="in" filter="wipe(down)">
                                      <p:cBhvr>
                                        <p:cTn id="53" dur="500"/>
                                        <p:tgtEl>
                                          <p:spTgt spid="10">
                                            <p:graphicEl>
                                              <a:chart seriesIdx="2" categoryIdx="-4" bldStep="series"/>
                                            </p:graphicEl>
                                          </p:spTgt>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4" fill="hold" grpId="0" nodeType="clickEffect">
                                  <p:stCondLst>
                                    <p:cond delay="0"/>
                                  </p:stCondLst>
                                  <p:childTnLst>
                                    <p:set>
                                      <p:cBhvr>
                                        <p:cTn id="57" dur="1" fill="hold">
                                          <p:stCondLst>
                                            <p:cond delay="0"/>
                                          </p:stCondLst>
                                        </p:cTn>
                                        <p:tgtEl>
                                          <p:spTgt spid="10">
                                            <p:graphicEl>
                                              <a:chart seriesIdx="3" categoryIdx="-4" bldStep="series"/>
                                            </p:graphicEl>
                                          </p:spTgt>
                                        </p:tgtEl>
                                        <p:attrNameLst>
                                          <p:attrName>style.visibility</p:attrName>
                                        </p:attrNameLst>
                                      </p:cBhvr>
                                      <p:to>
                                        <p:strVal val="visible"/>
                                      </p:to>
                                    </p:set>
                                    <p:animEffect transition="in" filter="wipe(down)">
                                      <p:cBhvr>
                                        <p:cTn id="58" dur="500"/>
                                        <p:tgtEl>
                                          <p:spTgt spid="10">
                                            <p:graphicEl>
                                              <a:chart seriesIdx="3" categoryIdx="-4" bldStep="series"/>
                                            </p:graphicEl>
                                          </p:spTgt>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500"/>
                                        <p:tgtEl>
                                          <p:spTgt spid="12"/>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8" fill="hold" grpId="7" nodeType="clickEffect">
                                  <p:stCondLst>
                                    <p:cond delay="0"/>
                                  </p:stCondLst>
                                  <p:childTnLst>
                                    <p:set>
                                      <p:cBhvr>
                                        <p:cTn id="67" dur="1" fill="hold">
                                          <p:stCondLst>
                                            <p:cond delay="0"/>
                                          </p:stCondLst>
                                        </p:cTn>
                                        <p:tgtEl>
                                          <p:spTgt spid="13">
                                            <p:graphicEl>
                                              <a:chart seriesIdx="-3" categoryIdx="-3" bldStep="gridLegend"/>
                                            </p:graphicEl>
                                          </p:spTgt>
                                        </p:tgtEl>
                                        <p:attrNameLst>
                                          <p:attrName>style.visibility</p:attrName>
                                        </p:attrNameLst>
                                      </p:cBhvr>
                                      <p:to>
                                        <p:strVal val="visible"/>
                                      </p:to>
                                    </p:set>
                                    <p:animEffect transition="in" filter="wipe(left)">
                                      <p:cBhvr>
                                        <p:cTn id="68" dur="500"/>
                                        <p:tgtEl>
                                          <p:spTgt spid="13">
                                            <p:graphicEl>
                                              <a:chart seriesIdx="-3" categoryIdx="-3" bldStep="gridLegend"/>
                                            </p:graphicEl>
                                          </p:spTgt>
                                        </p:tgtEl>
                                      </p:cBhvr>
                                    </p:animEffect>
                                  </p:childTnLst>
                                </p:cTn>
                              </p:par>
                              <p:par>
                                <p:cTn id="69" presetID="22" presetClass="entr" presetSubtype="8" fill="hold" grpId="0" nodeType="withEffect">
                                  <p:stCondLst>
                                    <p:cond delay="0"/>
                                  </p:stCondLst>
                                  <p:childTnLst>
                                    <p:set>
                                      <p:cBhvr>
                                        <p:cTn id="70" dur="1" fill="hold">
                                          <p:stCondLst>
                                            <p:cond delay="0"/>
                                          </p:stCondLst>
                                        </p:cTn>
                                        <p:tgtEl>
                                          <p:spTgt spid="13">
                                            <p:graphicEl>
                                              <a:chart seriesIdx="-4" categoryIdx="6" bldStep="category"/>
                                            </p:graphicEl>
                                          </p:spTgt>
                                        </p:tgtEl>
                                        <p:attrNameLst>
                                          <p:attrName>style.visibility</p:attrName>
                                        </p:attrNameLst>
                                      </p:cBhvr>
                                      <p:to>
                                        <p:strVal val="visible"/>
                                      </p:to>
                                    </p:set>
                                    <p:animEffect transition="in" filter="wipe(left)">
                                      <p:cBhvr>
                                        <p:cTn id="71" dur="500"/>
                                        <p:tgtEl>
                                          <p:spTgt spid="13">
                                            <p:graphicEl>
                                              <a:chart seriesIdx="-4" categoryIdx="6" bldStep="category"/>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22" presetClass="entr" presetSubtype="8" fill="hold" grpId="1" nodeType="clickEffect">
                                  <p:stCondLst>
                                    <p:cond delay="0"/>
                                  </p:stCondLst>
                                  <p:childTnLst>
                                    <p:set>
                                      <p:cBhvr>
                                        <p:cTn id="75" dur="1" fill="hold">
                                          <p:stCondLst>
                                            <p:cond delay="0"/>
                                          </p:stCondLst>
                                        </p:cTn>
                                        <p:tgtEl>
                                          <p:spTgt spid="13">
                                            <p:graphicEl>
                                              <a:chart seriesIdx="-4" categoryIdx="5" bldStep="category"/>
                                            </p:graphicEl>
                                          </p:spTgt>
                                        </p:tgtEl>
                                        <p:attrNameLst>
                                          <p:attrName>style.visibility</p:attrName>
                                        </p:attrNameLst>
                                      </p:cBhvr>
                                      <p:to>
                                        <p:strVal val="visible"/>
                                      </p:to>
                                    </p:set>
                                    <p:animEffect transition="in" filter="wipe(left)">
                                      <p:cBhvr>
                                        <p:cTn id="76" dur="500"/>
                                        <p:tgtEl>
                                          <p:spTgt spid="13">
                                            <p:graphicEl>
                                              <a:chart seriesIdx="-4" categoryIdx="5" bldStep="category"/>
                                            </p:graphicEl>
                                          </p:spTgt>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8" fill="hold" grpId="2" nodeType="clickEffect">
                                  <p:stCondLst>
                                    <p:cond delay="0"/>
                                  </p:stCondLst>
                                  <p:childTnLst>
                                    <p:set>
                                      <p:cBhvr>
                                        <p:cTn id="80" dur="1" fill="hold">
                                          <p:stCondLst>
                                            <p:cond delay="0"/>
                                          </p:stCondLst>
                                        </p:cTn>
                                        <p:tgtEl>
                                          <p:spTgt spid="13">
                                            <p:graphicEl>
                                              <a:chart seriesIdx="-4" categoryIdx="4" bldStep="category"/>
                                            </p:graphicEl>
                                          </p:spTgt>
                                        </p:tgtEl>
                                        <p:attrNameLst>
                                          <p:attrName>style.visibility</p:attrName>
                                        </p:attrNameLst>
                                      </p:cBhvr>
                                      <p:to>
                                        <p:strVal val="visible"/>
                                      </p:to>
                                    </p:set>
                                    <p:animEffect transition="in" filter="wipe(left)">
                                      <p:cBhvr>
                                        <p:cTn id="81" dur="500"/>
                                        <p:tgtEl>
                                          <p:spTgt spid="13">
                                            <p:graphicEl>
                                              <a:chart seriesIdx="-4" categoryIdx="4" bldStep="category"/>
                                            </p:graphicEl>
                                          </p:spTgt>
                                        </p:tgtEl>
                                      </p:cBhvr>
                                    </p:animEffect>
                                  </p:childTnLst>
                                </p:cTn>
                              </p:par>
                            </p:childTnLst>
                          </p:cTn>
                        </p:par>
                      </p:childTnLst>
                    </p:cTn>
                  </p:par>
                  <p:par>
                    <p:cTn id="82" fill="hold">
                      <p:stCondLst>
                        <p:cond delay="indefinite"/>
                      </p:stCondLst>
                      <p:childTnLst>
                        <p:par>
                          <p:cTn id="83" fill="hold">
                            <p:stCondLst>
                              <p:cond delay="0"/>
                            </p:stCondLst>
                            <p:childTnLst>
                              <p:par>
                                <p:cTn id="84" presetID="22" presetClass="entr" presetSubtype="8" fill="hold" grpId="3" nodeType="clickEffect">
                                  <p:stCondLst>
                                    <p:cond delay="0"/>
                                  </p:stCondLst>
                                  <p:childTnLst>
                                    <p:set>
                                      <p:cBhvr>
                                        <p:cTn id="85" dur="1" fill="hold">
                                          <p:stCondLst>
                                            <p:cond delay="0"/>
                                          </p:stCondLst>
                                        </p:cTn>
                                        <p:tgtEl>
                                          <p:spTgt spid="13">
                                            <p:graphicEl>
                                              <a:chart seriesIdx="-4" categoryIdx="3" bldStep="category"/>
                                            </p:graphicEl>
                                          </p:spTgt>
                                        </p:tgtEl>
                                        <p:attrNameLst>
                                          <p:attrName>style.visibility</p:attrName>
                                        </p:attrNameLst>
                                      </p:cBhvr>
                                      <p:to>
                                        <p:strVal val="visible"/>
                                      </p:to>
                                    </p:set>
                                    <p:animEffect transition="in" filter="wipe(left)">
                                      <p:cBhvr>
                                        <p:cTn id="86" dur="500"/>
                                        <p:tgtEl>
                                          <p:spTgt spid="13">
                                            <p:graphicEl>
                                              <a:chart seriesIdx="-4" categoryIdx="3" bldStep="category"/>
                                            </p:graphicEl>
                                          </p:spTgt>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8" fill="hold" grpId="4" nodeType="clickEffect">
                                  <p:stCondLst>
                                    <p:cond delay="0"/>
                                  </p:stCondLst>
                                  <p:childTnLst>
                                    <p:set>
                                      <p:cBhvr>
                                        <p:cTn id="90" dur="1" fill="hold">
                                          <p:stCondLst>
                                            <p:cond delay="0"/>
                                          </p:stCondLst>
                                        </p:cTn>
                                        <p:tgtEl>
                                          <p:spTgt spid="13">
                                            <p:graphicEl>
                                              <a:chart seriesIdx="-4" categoryIdx="2" bldStep="category"/>
                                            </p:graphicEl>
                                          </p:spTgt>
                                        </p:tgtEl>
                                        <p:attrNameLst>
                                          <p:attrName>style.visibility</p:attrName>
                                        </p:attrNameLst>
                                      </p:cBhvr>
                                      <p:to>
                                        <p:strVal val="visible"/>
                                      </p:to>
                                    </p:set>
                                    <p:animEffect transition="in" filter="wipe(left)">
                                      <p:cBhvr>
                                        <p:cTn id="91" dur="500"/>
                                        <p:tgtEl>
                                          <p:spTgt spid="13">
                                            <p:graphicEl>
                                              <a:chart seriesIdx="-4" categoryIdx="2" bldStep="category"/>
                                            </p:graphicEl>
                                          </p:spTgt>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grpId="5" nodeType="clickEffect">
                                  <p:stCondLst>
                                    <p:cond delay="0"/>
                                  </p:stCondLst>
                                  <p:childTnLst>
                                    <p:set>
                                      <p:cBhvr>
                                        <p:cTn id="95" dur="1" fill="hold">
                                          <p:stCondLst>
                                            <p:cond delay="0"/>
                                          </p:stCondLst>
                                        </p:cTn>
                                        <p:tgtEl>
                                          <p:spTgt spid="13">
                                            <p:graphicEl>
                                              <a:chart seriesIdx="-4" categoryIdx="1" bldStep="category"/>
                                            </p:graphicEl>
                                          </p:spTgt>
                                        </p:tgtEl>
                                        <p:attrNameLst>
                                          <p:attrName>style.visibility</p:attrName>
                                        </p:attrNameLst>
                                      </p:cBhvr>
                                      <p:to>
                                        <p:strVal val="visible"/>
                                      </p:to>
                                    </p:set>
                                    <p:animEffect transition="in" filter="wipe(left)">
                                      <p:cBhvr>
                                        <p:cTn id="96" dur="500"/>
                                        <p:tgtEl>
                                          <p:spTgt spid="13">
                                            <p:graphicEl>
                                              <a:chart seriesIdx="-4" categoryIdx="1" bldStep="category"/>
                                            </p:graphicEl>
                                          </p:spTgt>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grpId="6" nodeType="clickEffect">
                                  <p:stCondLst>
                                    <p:cond delay="0"/>
                                  </p:stCondLst>
                                  <p:childTnLst>
                                    <p:set>
                                      <p:cBhvr>
                                        <p:cTn id="100" dur="1" fill="hold">
                                          <p:stCondLst>
                                            <p:cond delay="0"/>
                                          </p:stCondLst>
                                        </p:cTn>
                                        <p:tgtEl>
                                          <p:spTgt spid="13">
                                            <p:graphicEl>
                                              <a:chart seriesIdx="-4" categoryIdx="0" bldStep="category"/>
                                            </p:graphicEl>
                                          </p:spTgt>
                                        </p:tgtEl>
                                        <p:attrNameLst>
                                          <p:attrName>style.visibility</p:attrName>
                                        </p:attrNameLst>
                                      </p:cBhvr>
                                      <p:to>
                                        <p:strVal val="visible"/>
                                      </p:to>
                                    </p:set>
                                    <p:animEffect transition="in" filter="wipe(left)">
                                      <p:cBhvr>
                                        <p:cTn id="101" dur="500"/>
                                        <p:tgtEl>
                                          <p:spTgt spid="13">
                                            <p:graphicEl>
                                              <a:chart seriesIdx="-4" categoryIdx="0"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Graphic spid="13" grpId="0" uiExpand="1">
        <p:bldSub>
          <a:bldChart bld="category"/>
        </p:bldSub>
      </p:bldGraphic>
      <p:bldGraphic spid="13" grpId="1" uiExpand="1">
        <p:bldSub>
          <a:bldChart bld="category"/>
        </p:bldSub>
      </p:bldGraphic>
      <p:bldGraphic spid="13" grpId="2" uiExpand="1">
        <p:bldSub>
          <a:bldChart bld="category"/>
        </p:bldSub>
      </p:bldGraphic>
      <p:bldGraphic spid="13" grpId="3" uiExpand="1">
        <p:bldSub>
          <a:bldChart bld="category"/>
        </p:bldSub>
      </p:bldGraphic>
      <p:bldGraphic spid="13" grpId="4" uiExpand="1">
        <p:bldSub>
          <a:bldChart bld="category"/>
        </p:bldSub>
      </p:bldGraphic>
      <p:bldGraphic spid="13" grpId="5" uiExpand="1">
        <p:bldSub>
          <a:bldChart bld="category"/>
        </p:bldSub>
      </p:bldGraphic>
      <p:bldGraphic spid="13" grpId="6" uiExpand="1">
        <p:bldSub>
          <a:bldChart bld="category"/>
        </p:bldSub>
      </p:bldGraphic>
      <p:bldGraphic spid="13" grpId="7" uiExpand="1">
        <p:bldSub>
          <a:bldChart bld="category"/>
        </p:bldSub>
      </p:bldGraphic>
      <p:bldGraphic spid="10" grpId="0">
        <p:bldSub>
          <a:bldChart bld="series"/>
        </p:bldSub>
      </p:bldGraphic>
      <p:bldP spid="24" grpId="0" animBg="1"/>
      <p:bldP spid="25" grpId="0" animBg="1"/>
      <p:bldP spid="26" grpId="0" animBg="1"/>
      <p:bldP spid="27" grpId="0"/>
      <p:bldP spid="28" grpId="0"/>
      <p:bldP spid="29" grpId="0"/>
      <p:bldP spid="30" grpId="0" animBg="1"/>
      <p:bldP spid="31"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9988CAB9-BE57-42C5-A0FE-78897A5F4C7C}"/>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 uri="{28A0092B-C50C-407E-A947-70E740481C1C}">
                <a14:useLocalDpi xmlns:a14="http://schemas.microsoft.com/office/drawing/2010/main" val="0"/>
              </a:ext>
            </a:extLst>
          </a:blip>
          <a:srcRect t="7845" b="7845"/>
          <a:stretch/>
        </p:blipFill>
        <p:spPr>
          <a:xfrm>
            <a:off x="0" y="-17204"/>
            <a:ext cx="12222585" cy="6875204"/>
          </a:xfrm>
          <a:prstGeom prst="rect">
            <a:avLst/>
          </a:prstGeom>
        </p:spPr>
      </p:pic>
      <p:sp>
        <p:nvSpPr>
          <p:cNvPr id="7" name="TextBox 6">
            <a:extLst>
              <a:ext uri="{FF2B5EF4-FFF2-40B4-BE49-F238E27FC236}">
                <a16:creationId xmlns:a16="http://schemas.microsoft.com/office/drawing/2014/main" id="{BBCB0FA9-085F-4B23-9471-3F30E0FC93D9}"/>
              </a:ext>
            </a:extLst>
          </p:cNvPr>
          <p:cNvSpPr txBox="1"/>
          <p:nvPr/>
        </p:nvSpPr>
        <p:spPr>
          <a:xfrm>
            <a:off x="2910199" y="2215494"/>
            <a:ext cx="6371602" cy="646331"/>
          </a:xfrm>
          <a:prstGeom prst="rect">
            <a:avLst/>
          </a:prstGeom>
          <a:noFill/>
        </p:spPr>
        <p:txBody>
          <a:bodyPr wrap="square" rtlCol="0">
            <a:spAutoFit/>
          </a:bodyPr>
          <a:lstStyle/>
          <a:p>
            <a:r>
              <a:rPr lang="de-DE" sz="3600" dirty="0">
                <a:solidFill>
                  <a:schemeClr val="bg1"/>
                </a:solidFill>
              </a:rPr>
              <a:t>Favourite Genre by Age Groups</a:t>
            </a:r>
          </a:p>
        </p:txBody>
      </p:sp>
      <p:sp>
        <p:nvSpPr>
          <p:cNvPr id="13" name="TextBox 12">
            <a:extLst>
              <a:ext uri="{FF2B5EF4-FFF2-40B4-BE49-F238E27FC236}">
                <a16:creationId xmlns:a16="http://schemas.microsoft.com/office/drawing/2014/main" id="{6EDA6648-5C6B-4E15-8080-B752B88830B8}"/>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graphicFrame>
        <p:nvGraphicFramePr>
          <p:cNvPr id="4" name="Chart 3">
            <a:extLst>
              <a:ext uri="{FF2B5EF4-FFF2-40B4-BE49-F238E27FC236}">
                <a16:creationId xmlns:a16="http://schemas.microsoft.com/office/drawing/2014/main" id="{5466ECF0-B57B-4231-B012-CE713F1DAA8A}"/>
              </a:ext>
            </a:extLst>
          </p:cNvPr>
          <p:cNvGraphicFramePr/>
          <p:nvPr>
            <p:extLst>
              <p:ext uri="{D42A27DB-BD31-4B8C-83A1-F6EECF244321}">
                <p14:modId xmlns:p14="http://schemas.microsoft.com/office/powerpoint/2010/main" val="448674681"/>
              </p:ext>
            </p:extLst>
          </p:nvPr>
        </p:nvGraphicFramePr>
        <p:xfrm>
          <a:off x="211710" y="3484416"/>
          <a:ext cx="3240000" cy="325724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5" name="Chart 14">
            <a:extLst>
              <a:ext uri="{FF2B5EF4-FFF2-40B4-BE49-F238E27FC236}">
                <a16:creationId xmlns:a16="http://schemas.microsoft.com/office/drawing/2014/main" id="{B9BC78B5-74C9-4DF1-B825-53ABDB97F20F}"/>
              </a:ext>
            </a:extLst>
          </p:cNvPr>
          <p:cNvGraphicFramePr/>
          <p:nvPr>
            <p:extLst>
              <p:ext uri="{D42A27DB-BD31-4B8C-83A1-F6EECF244321}">
                <p14:modId xmlns:p14="http://schemas.microsoft.com/office/powerpoint/2010/main" val="928307320"/>
              </p:ext>
            </p:extLst>
          </p:nvPr>
        </p:nvGraphicFramePr>
        <p:xfrm>
          <a:off x="2837143" y="3496228"/>
          <a:ext cx="3240000" cy="325724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6" name="Chart 15">
            <a:extLst>
              <a:ext uri="{FF2B5EF4-FFF2-40B4-BE49-F238E27FC236}">
                <a16:creationId xmlns:a16="http://schemas.microsoft.com/office/drawing/2014/main" id="{CD4DDF3A-BB11-4111-B5D9-5E90AE2EC5C6}"/>
              </a:ext>
            </a:extLst>
          </p:cNvPr>
          <p:cNvGraphicFramePr/>
          <p:nvPr>
            <p:extLst>
              <p:ext uri="{D42A27DB-BD31-4B8C-83A1-F6EECF244321}">
                <p14:modId xmlns:p14="http://schemas.microsoft.com/office/powerpoint/2010/main" val="542148934"/>
              </p:ext>
            </p:extLst>
          </p:nvPr>
        </p:nvGraphicFramePr>
        <p:xfrm>
          <a:off x="7022369" y="3484416"/>
          <a:ext cx="3098572" cy="3257247"/>
        </p:xfrm>
        <a:graphic>
          <a:graphicData uri="http://schemas.openxmlformats.org/drawingml/2006/chart">
            <c:chart xmlns:c="http://schemas.openxmlformats.org/drawingml/2006/chart" xmlns:r="http://schemas.openxmlformats.org/officeDocument/2006/relationships" r:id="rId7"/>
          </a:graphicData>
        </a:graphic>
      </p:graphicFrame>
      <p:grpSp>
        <p:nvGrpSpPr>
          <p:cNvPr id="6" name="Group 5">
            <a:extLst>
              <a:ext uri="{FF2B5EF4-FFF2-40B4-BE49-F238E27FC236}">
                <a16:creationId xmlns:a16="http://schemas.microsoft.com/office/drawing/2014/main" id="{36E2D586-140F-41F1-A50A-C01E1D61EC58}"/>
              </a:ext>
            </a:extLst>
          </p:cNvPr>
          <p:cNvGrpSpPr/>
          <p:nvPr/>
        </p:nvGrpSpPr>
        <p:grpSpPr>
          <a:xfrm>
            <a:off x="2828487" y="3658445"/>
            <a:ext cx="2678188" cy="2928010"/>
            <a:chOff x="2841227" y="3665373"/>
            <a:chExt cx="2678188" cy="2928010"/>
          </a:xfrm>
        </p:grpSpPr>
        <p:sp useBgFill="1">
          <p:nvSpPr>
            <p:cNvPr id="32" name="Freeform: Shape 31">
              <a:extLst>
                <a:ext uri="{FF2B5EF4-FFF2-40B4-BE49-F238E27FC236}">
                  <a16:creationId xmlns:a16="http://schemas.microsoft.com/office/drawing/2014/main" id="{9345C358-CAE3-4E6B-91C8-9246CCA0FDC0}"/>
                </a:ext>
              </a:extLst>
            </p:cNvPr>
            <p:cNvSpPr/>
            <p:nvPr/>
          </p:nvSpPr>
          <p:spPr>
            <a:xfrm>
              <a:off x="2844515" y="3665373"/>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33" name="Freeform: Shape 32">
              <a:extLst>
                <a:ext uri="{FF2B5EF4-FFF2-40B4-BE49-F238E27FC236}">
                  <a16:creationId xmlns:a16="http://schemas.microsoft.com/office/drawing/2014/main" id="{3E2480B9-E635-4BC7-8229-901859A617E7}"/>
                </a:ext>
              </a:extLst>
            </p:cNvPr>
            <p:cNvSpPr/>
            <p:nvPr/>
          </p:nvSpPr>
          <p:spPr>
            <a:xfrm>
              <a:off x="2841228" y="4107002"/>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34" name="Freeform: Shape 33">
              <a:extLst>
                <a:ext uri="{FF2B5EF4-FFF2-40B4-BE49-F238E27FC236}">
                  <a16:creationId xmlns:a16="http://schemas.microsoft.com/office/drawing/2014/main" id="{BF41BDDF-02A1-44BB-B8D5-A41B11E0878C}"/>
                </a:ext>
              </a:extLst>
            </p:cNvPr>
            <p:cNvSpPr/>
            <p:nvPr/>
          </p:nvSpPr>
          <p:spPr>
            <a:xfrm>
              <a:off x="2841228" y="4526895"/>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35" name="Freeform: Shape 34">
              <a:extLst>
                <a:ext uri="{FF2B5EF4-FFF2-40B4-BE49-F238E27FC236}">
                  <a16:creationId xmlns:a16="http://schemas.microsoft.com/office/drawing/2014/main" id="{2633D0DC-C660-4B51-886E-22B1A7EF8559}"/>
                </a:ext>
              </a:extLst>
            </p:cNvPr>
            <p:cNvSpPr/>
            <p:nvPr/>
          </p:nvSpPr>
          <p:spPr>
            <a:xfrm>
              <a:off x="2841227" y="4939042"/>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36" name="Freeform: Shape 35">
              <a:extLst>
                <a:ext uri="{FF2B5EF4-FFF2-40B4-BE49-F238E27FC236}">
                  <a16:creationId xmlns:a16="http://schemas.microsoft.com/office/drawing/2014/main" id="{9AF4E820-0A2E-4FFF-874D-19CB3C98F387}"/>
                </a:ext>
              </a:extLst>
            </p:cNvPr>
            <p:cNvSpPr/>
            <p:nvPr/>
          </p:nvSpPr>
          <p:spPr>
            <a:xfrm>
              <a:off x="2848494" y="5372395"/>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37" name="Freeform: Shape 36">
              <a:extLst>
                <a:ext uri="{FF2B5EF4-FFF2-40B4-BE49-F238E27FC236}">
                  <a16:creationId xmlns:a16="http://schemas.microsoft.com/office/drawing/2014/main" id="{E436DC6E-17E1-462B-806C-4FC46287C8F4}"/>
                </a:ext>
              </a:extLst>
            </p:cNvPr>
            <p:cNvSpPr/>
            <p:nvPr/>
          </p:nvSpPr>
          <p:spPr>
            <a:xfrm>
              <a:off x="2847667" y="5796020"/>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38" name="Freeform: Shape 37">
              <a:extLst>
                <a:ext uri="{FF2B5EF4-FFF2-40B4-BE49-F238E27FC236}">
                  <a16:creationId xmlns:a16="http://schemas.microsoft.com/office/drawing/2014/main" id="{29FB7CF7-1A74-448A-B4D3-19FD5F7CD12F}"/>
                </a:ext>
              </a:extLst>
            </p:cNvPr>
            <p:cNvSpPr/>
            <p:nvPr/>
          </p:nvSpPr>
          <p:spPr>
            <a:xfrm>
              <a:off x="2847667" y="6231535"/>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grpSp>
      <p:grpSp>
        <p:nvGrpSpPr>
          <p:cNvPr id="3" name="Group 2">
            <a:extLst>
              <a:ext uri="{FF2B5EF4-FFF2-40B4-BE49-F238E27FC236}">
                <a16:creationId xmlns:a16="http://schemas.microsoft.com/office/drawing/2014/main" id="{8CCD8DB2-741B-40AD-A506-5993742559DB}"/>
              </a:ext>
            </a:extLst>
          </p:cNvPr>
          <p:cNvGrpSpPr/>
          <p:nvPr/>
        </p:nvGrpSpPr>
        <p:grpSpPr>
          <a:xfrm>
            <a:off x="7000058" y="3639245"/>
            <a:ext cx="2589326" cy="2928010"/>
            <a:chOff x="7009573" y="3665373"/>
            <a:chExt cx="2589326" cy="2928010"/>
          </a:xfrm>
        </p:grpSpPr>
        <p:sp useBgFill="1">
          <p:nvSpPr>
            <p:cNvPr id="39" name="Freeform: Shape 38">
              <a:extLst>
                <a:ext uri="{FF2B5EF4-FFF2-40B4-BE49-F238E27FC236}">
                  <a16:creationId xmlns:a16="http://schemas.microsoft.com/office/drawing/2014/main" id="{72F1C619-2BA4-4FD8-A96E-DDC1D0E63511}"/>
                </a:ext>
              </a:extLst>
            </p:cNvPr>
            <p:cNvSpPr/>
            <p:nvPr/>
          </p:nvSpPr>
          <p:spPr>
            <a:xfrm>
              <a:off x="7025655" y="3665373"/>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0" name="Freeform: Shape 39">
              <a:extLst>
                <a:ext uri="{FF2B5EF4-FFF2-40B4-BE49-F238E27FC236}">
                  <a16:creationId xmlns:a16="http://schemas.microsoft.com/office/drawing/2014/main" id="{72F2AF1B-2618-4C73-AA3E-8975B857207F}"/>
                </a:ext>
              </a:extLst>
            </p:cNvPr>
            <p:cNvSpPr/>
            <p:nvPr/>
          </p:nvSpPr>
          <p:spPr>
            <a:xfrm>
              <a:off x="7009573" y="4100074"/>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1" name="Freeform: Shape 40">
              <a:extLst>
                <a:ext uri="{FF2B5EF4-FFF2-40B4-BE49-F238E27FC236}">
                  <a16:creationId xmlns:a16="http://schemas.microsoft.com/office/drawing/2014/main" id="{990D7529-B80A-4173-9941-92DA8316DBB4}"/>
                </a:ext>
              </a:extLst>
            </p:cNvPr>
            <p:cNvSpPr/>
            <p:nvPr/>
          </p:nvSpPr>
          <p:spPr>
            <a:xfrm>
              <a:off x="7022368" y="4526895"/>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2" name="Freeform: Shape 41">
              <a:extLst>
                <a:ext uri="{FF2B5EF4-FFF2-40B4-BE49-F238E27FC236}">
                  <a16:creationId xmlns:a16="http://schemas.microsoft.com/office/drawing/2014/main" id="{5DB6FE9C-0358-4046-B445-8380C9B955A4}"/>
                </a:ext>
              </a:extLst>
            </p:cNvPr>
            <p:cNvSpPr/>
            <p:nvPr/>
          </p:nvSpPr>
          <p:spPr>
            <a:xfrm>
              <a:off x="7022367" y="4939042"/>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3" name="Freeform: Shape 42">
              <a:extLst>
                <a:ext uri="{FF2B5EF4-FFF2-40B4-BE49-F238E27FC236}">
                  <a16:creationId xmlns:a16="http://schemas.microsoft.com/office/drawing/2014/main" id="{5A840FDA-5C91-4B8D-ABD2-34FF46A60C78}"/>
                </a:ext>
              </a:extLst>
            </p:cNvPr>
            <p:cNvSpPr/>
            <p:nvPr/>
          </p:nvSpPr>
          <p:spPr>
            <a:xfrm>
              <a:off x="7029634" y="5372395"/>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4" name="Freeform: Shape 43">
              <a:extLst>
                <a:ext uri="{FF2B5EF4-FFF2-40B4-BE49-F238E27FC236}">
                  <a16:creationId xmlns:a16="http://schemas.microsoft.com/office/drawing/2014/main" id="{433448B6-738C-4380-87EC-1140208D5870}"/>
                </a:ext>
              </a:extLst>
            </p:cNvPr>
            <p:cNvSpPr/>
            <p:nvPr/>
          </p:nvSpPr>
          <p:spPr>
            <a:xfrm>
              <a:off x="7028807" y="5796020"/>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5" name="Freeform: Shape 44">
              <a:extLst>
                <a:ext uri="{FF2B5EF4-FFF2-40B4-BE49-F238E27FC236}">
                  <a16:creationId xmlns:a16="http://schemas.microsoft.com/office/drawing/2014/main" id="{78EA64DC-01AC-43ED-85DC-06BE8FD7E9CD}"/>
                </a:ext>
              </a:extLst>
            </p:cNvPr>
            <p:cNvSpPr/>
            <p:nvPr/>
          </p:nvSpPr>
          <p:spPr>
            <a:xfrm>
              <a:off x="7028807" y="6231535"/>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dirty="0"/>
            </a:p>
          </p:txBody>
        </p:sp>
      </p:grpSp>
      <p:grpSp>
        <p:nvGrpSpPr>
          <p:cNvPr id="2" name="Group 1">
            <a:extLst>
              <a:ext uri="{FF2B5EF4-FFF2-40B4-BE49-F238E27FC236}">
                <a16:creationId xmlns:a16="http://schemas.microsoft.com/office/drawing/2014/main" id="{16E3F052-1032-448C-BFFE-A598966C9383}"/>
              </a:ext>
            </a:extLst>
          </p:cNvPr>
          <p:cNvGrpSpPr/>
          <p:nvPr/>
        </p:nvGrpSpPr>
        <p:grpSpPr>
          <a:xfrm>
            <a:off x="9551620" y="3484415"/>
            <a:ext cx="3112993" cy="3257247"/>
            <a:chOff x="9551620" y="3484415"/>
            <a:chExt cx="3112993" cy="3257247"/>
          </a:xfrm>
        </p:grpSpPr>
        <p:graphicFrame>
          <p:nvGraphicFramePr>
            <p:cNvPr id="17" name="Chart 16">
              <a:extLst>
                <a:ext uri="{FF2B5EF4-FFF2-40B4-BE49-F238E27FC236}">
                  <a16:creationId xmlns:a16="http://schemas.microsoft.com/office/drawing/2014/main" id="{250DE667-E60E-4BDC-AD6B-D98E95F2676B}"/>
                </a:ext>
              </a:extLst>
            </p:cNvPr>
            <p:cNvGraphicFramePr/>
            <p:nvPr>
              <p:extLst>
                <p:ext uri="{D42A27DB-BD31-4B8C-83A1-F6EECF244321}">
                  <p14:modId xmlns:p14="http://schemas.microsoft.com/office/powerpoint/2010/main" val="411613602"/>
                </p:ext>
              </p:extLst>
            </p:nvPr>
          </p:nvGraphicFramePr>
          <p:xfrm>
            <a:off x="9566041" y="3484415"/>
            <a:ext cx="3098572" cy="3257247"/>
          </p:xfrm>
          <a:graphic>
            <a:graphicData uri="http://schemas.openxmlformats.org/drawingml/2006/chart">
              <c:chart xmlns:c="http://schemas.openxmlformats.org/drawingml/2006/chart" xmlns:r="http://schemas.openxmlformats.org/officeDocument/2006/relationships" r:id="rId8"/>
            </a:graphicData>
          </a:graphic>
        </p:graphicFrame>
        <p:sp useBgFill="1">
          <p:nvSpPr>
            <p:cNvPr id="46" name="Freeform: Shape 45">
              <a:extLst>
                <a:ext uri="{FF2B5EF4-FFF2-40B4-BE49-F238E27FC236}">
                  <a16:creationId xmlns:a16="http://schemas.microsoft.com/office/drawing/2014/main" id="{5E14881F-A08B-42EF-9C34-C6F7A78B6836}"/>
                </a:ext>
              </a:extLst>
            </p:cNvPr>
            <p:cNvSpPr/>
            <p:nvPr/>
          </p:nvSpPr>
          <p:spPr>
            <a:xfrm>
              <a:off x="9554908" y="3658445"/>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7" name="Freeform: Shape 46">
              <a:extLst>
                <a:ext uri="{FF2B5EF4-FFF2-40B4-BE49-F238E27FC236}">
                  <a16:creationId xmlns:a16="http://schemas.microsoft.com/office/drawing/2014/main" id="{97AE091B-526E-42EA-AF5A-3F73F510B6D3}"/>
                </a:ext>
              </a:extLst>
            </p:cNvPr>
            <p:cNvSpPr/>
            <p:nvPr/>
          </p:nvSpPr>
          <p:spPr>
            <a:xfrm>
              <a:off x="9551621" y="4100074"/>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8" name="Freeform: Shape 47">
              <a:extLst>
                <a:ext uri="{FF2B5EF4-FFF2-40B4-BE49-F238E27FC236}">
                  <a16:creationId xmlns:a16="http://schemas.microsoft.com/office/drawing/2014/main" id="{3D0F91B5-3897-4E3F-A294-3C2824B99A63}"/>
                </a:ext>
              </a:extLst>
            </p:cNvPr>
            <p:cNvSpPr/>
            <p:nvPr/>
          </p:nvSpPr>
          <p:spPr>
            <a:xfrm>
              <a:off x="9551621" y="4519967"/>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49" name="Freeform: Shape 48">
              <a:extLst>
                <a:ext uri="{FF2B5EF4-FFF2-40B4-BE49-F238E27FC236}">
                  <a16:creationId xmlns:a16="http://schemas.microsoft.com/office/drawing/2014/main" id="{A63B1304-0975-4541-A401-129F893B1B71}"/>
                </a:ext>
              </a:extLst>
            </p:cNvPr>
            <p:cNvSpPr/>
            <p:nvPr/>
          </p:nvSpPr>
          <p:spPr>
            <a:xfrm>
              <a:off x="9551620" y="4932114"/>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50" name="Freeform: Shape 49">
              <a:extLst>
                <a:ext uri="{FF2B5EF4-FFF2-40B4-BE49-F238E27FC236}">
                  <a16:creationId xmlns:a16="http://schemas.microsoft.com/office/drawing/2014/main" id="{B67ABB61-C5A4-4599-95B9-E90F5E365406}"/>
                </a:ext>
              </a:extLst>
            </p:cNvPr>
            <p:cNvSpPr/>
            <p:nvPr/>
          </p:nvSpPr>
          <p:spPr>
            <a:xfrm>
              <a:off x="9558887" y="5365467"/>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51" name="Freeform: Shape 50">
              <a:extLst>
                <a:ext uri="{FF2B5EF4-FFF2-40B4-BE49-F238E27FC236}">
                  <a16:creationId xmlns:a16="http://schemas.microsoft.com/office/drawing/2014/main" id="{AABB8F93-AF6A-49AE-B7E1-04622534A598}"/>
                </a:ext>
              </a:extLst>
            </p:cNvPr>
            <p:cNvSpPr/>
            <p:nvPr/>
          </p:nvSpPr>
          <p:spPr>
            <a:xfrm>
              <a:off x="9558060" y="5789092"/>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52" name="Freeform: Shape 51">
              <a:extLst>
                <a:ext uri="{FF2B5EF4-FFF2-40B4-BE49-F238E27FC236}">
                  <a16:creationId xmlns:a16="http://schemas.microsoft.com/office/drawing/2014/main" id="{373AB429-3415-4C6C-BFEE-182B2C56DA8B}"/>
                </a:ext>
              </a:extLst>
            </p:cNvPr>
            <p:cNvSpPr/>
            <p:nvPr/>
          </p:nvSpPr>
          <p:spPr>
            <a:xfrm>
              <a:off x="9558060" y="6224607"/>
              <a:ext cx="2569265"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grpSp>
      <p:pic>
        <p:nvPicPr>
          <p:cNvPr id="58" name="Graphic 57" descr="Business Growth with solid fill">
            <a:extLst>
              <a:ext uri="{FF2B5EF4-FFF2-40B4-BE49-F238E27FC236}">
                <a16:creationId xmlns:a16="http://schemas.microsoft.com/office/drawing/2014/main" id="{6DB84C01-9E79-4AA5-8837-341EA13FF72A}"/>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flipH="1">
            <a:off x="5418167" y="67675"/>
            <a:ext cx="1633871" cy="1633871"/>
          </a:xfrm>
          <a:prstGeom prst="rect">
            <a:avLst/>
          </a:prstGeom>
        </p:spPr>
      </p:pic>
      <p:sp>
        <p:nvSpPr>
          <p:cNvPr id="62" name="Rectangle: Rounded Corners 61">
            <a:extLst>
              <a:ext uri="{FF2B5EF4-FFF2-40B4-BE49-F238E27FC236}">
                <a16:creationId xmlns:a16="http://schemas.microsoft.com/office/drawing/2014/main" id="{C048C056-76EA-4FAA-8AFD-958950DDEB45}"/>
              </a:ext>
            </a:extLst>
          </p:cNvPr>
          <p:cNvSpPr/>
          <p:nvPr/>
        </p:nvSpPr>
        <p:spPr>
          <a:xfrm>
            <a:off x="3609612" y="2957700"/>
            <a:ext cx="1162207" cy="487817"/>
          </a:xfrm>
          <a:prstGeom prst="roundRect">
            <a:avLst>
              <a:gd name="adj" fmla="val 50000"/>
            </a:avLst>
          </a:prstGeom>
          <a:noFill/>
          <a:ln w="539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3" name="Rectangle: Rounded Corners 62">
            <a:extLst>
              <a:ext uri="{FF2B5EF4-FFF2-40B4-BE49-F238E27FC236}">
                <a16:creationId xmlns:a16="http://schemas.microsoft.com/office/drawing/2014/main" id="{B5DDED73-526C-4881-9147-A6E9F2EC19F9}"/>
              </a:ext>
            </a:extLst>
          </p:cNvPr>
          <p:cNvSpPr/>
          <p:nvPr/>
        </p:nvSpPr>
        <p:spPr>
          <a:xfrm>
            <a:off x="7739700" y="2962352"/>
            <a:ext cx="1162207" cy="487817"/>
          </a:xfrm>
          <a:prstGeom prst="roundRect">
            <a:avLst>
              <a:gd name="adj" fmla="val 50000"/>
            </a:avLst>
          </a:prstGeom>
          <a:noFill/>
          <a:ln w="53975">
            <a:solidFill>
              <a:srgbClr val="F23E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4" name="Rectangle: Rounded Corners 63">
            <a:extLst>
              <a:ext uri="{FF2B5EF4-FFF2-40B4-BE49-F238E27FC236}">
                <a16:creationId xmlns:a16="http://schemas.microsoft.com/office/drawing/2014/main" id="{3784D843-7BB1-4AC9-976C-C60B13EA54C4}"/>
              </a:ext>
            </a:extLst>
          </p:cNvPr>
          <p:cNvSpPr/>
          <p:nvPr/>
        </p:nvSpPr>
        <p:spPr>
          <a:xfrm>
            <a:off x="10261588" y="2962352"/>
            <a:ext cx="1162207" cy="487817"/>
          </a:xfrm>
          <a:prstGeom prst="roundRect">
            <a:avLst>
              <a:gd name="adj" fmla="val 50000"/>
            </a:avLst>
          </a:prstGeom>
          <a:noFill/>
          <a:ln w="53975">
            <a:solidFill>
              <a:srgbClr val="06CB8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6" name="TextBox 65">
            <a:extLst>
              <a:ext uri="{FF2B5EF4-FFF2-40B4-BE49-F238E27FC236}">
                <a16:creationId xmlns:a16="http://schemas.microsoft.com/office/drawing/2014/main" id="{70ACEA96-5EB8-49E0-9B3E-96C3C6C2F780}"/>
              </a:ext>
            </a:extLst>
          </p:cNvPr>
          <p:cNvSpPr txBox="1"/>
          <p:nvPr/>
        </p:nvSpPr>
        <p:spPr>
          <a:xfrm>
            <a:off x="3723149" y="2985837"/>
            <a:ext cx="935131" cy="400110"/>
          </a:xfrm>
          <a:prstGeom prst="rect">
            <a:avLst/>
          </a:prstGeom>
          <a:noFill/>
        </p:spPr>
        <p:txBody>
          <a:bodyPr wrap="square" rtlCol="0">
            <a:spAutoFit/>
          </a:bodyPr>
          <a:lstStyle/>
          <a:p>
            <a:r>
              <a:rPr lang="de-DE" sz="2000" dirty="0">
                <a:solidFill>
                  <a:schemeClr val="bg1"/>
                </a:solidFill>
              </a:rPr>
              <a:t>35 - 54</a:t>
            </a:r>
            <a:endParaRPr lang="de-DE" sz="2800" dirty="0">
              <a:solidFill>
                <a:schemeClr val="bg1"/>
              </a:solidFill>
            </a:endParaRPr>
          </a:p>
        </p:txBody>
      </p:sp>
      <p:sp>
        <p:nvSpPr>
          <p:cNvPr id="67" name="TextBox 66">
            <a:extLst>
              <a:ext uri="{FF2B5EF4-FFF2-40B4-BE49-F238E27FC236}">
                <a16:creationId xmlns:a16="http://schemas.microsoft.com/office/drawing/2014/main" id="{67848BF2-3108-464E-B9E4-AC396A3418EB}"/>
              </a:ext>
            </a:extLst>
          </p:cNvPr>
          <p:cNvSpPr txBox="1"/>
          <p:nvPr/>
        </p:nvSpPr>
        <p:spPr>
          <a:xfrm>
            <a:off x="7895399" y="2992284"/>
            <a:ext cx="972064" cy="400110"/>
          </a:xfrm>
          <a:prstGeom prst="rect">
            <a:avLst/>
          </a:prstGeom>
          <a:noFill/>
        </p:spPr>
        <p:txBody>
          <a:bodyPr wrap="square" rtlCol="0">
            <a:spAutoFit/>
          </a:bodyPr>
          <a:lstStyle/>
          <a:p>
            <a:r>
              <a:rPr lang="de-DE" sz="2000" dirty="0">
                <a:solidFill>
                  <a:schemeClr val="bg1"/>
                </a:solidFill>
              </a:rPr>
              <a:t>55 - 74</a:t>
            </a:r>
            <a:endParaRPr lang="de-DE" sz="2800" dirty="0">
              <a:solidFill>
                <a:schemeClr val="bg1"/>
              </a:solidFill>
            </a:endParaRPr>
          </a:p>
        </p:txBody>
      </p:sp>
      <p:sp>
        <p:nvSpPr>
          <p:cNvPr id="68" name="TextBox 67">
            <a:extLst>
              <a:ext uri="{FF2B5EF4-FFF2-40B4-BE49-F238E27FC236}">
                <a16:creationId xmlns:a16="http://schemas.microsoft.com/office/drawing/2014/main" id="{F7BE39C9-A98B-44A1-AFB0-AEAD63175AD5}"/>
              </a:ext>
            </a:extLst>
          </p:cNvPr>
          <p:cNvSpPr txBox="1"/>
          <p:nvPr/>
        </p:nvSpPr>
        <p:spPr>
          <a:xfrm>
            <a:off x="10611304" y="3003427"/>
            <a:ext cx="725742" cy="400110"/>
          </a:xfrm>
          <a:prstGeom prst="rect">
            <a:avLst/>
          </a:prstGeom>
          <a:noFill/>
        </p:spPr>
        <p:txBody>
          <a:bodyPr wrap="square" rtlCol="0">
            <a:spAutoFit/>
          </a:bodyPr>
          <a:lstStyle/>
          <a:p>
            <a:r>
              <a:rPr lang="de-DE" sz="2000" dirty="0">
                <a:solidFill>
                  <a:schemeClr val="bg1"/>
                </a:solidFill>
              </a:rPr>
              <a:t>75+</a:t>
            </a:r>
            <a:endParaRPr lang="de-DE" sz="2800" dirty="0">
              <a:solidFill>
                <a:schemeClr val="bg1"/>
              </a:solidFill>
            </a:endParaRPr>
          </a:p>
        </p:txBody>
      </p:sp>
      <p:sp>
        <p:nvSpPr>
          <p:cNvPr id="57" name="Rectangle: Rounded Corners 56">
            <a:extLst>
              <a:ext uri="{FF2B5EF4-FFF2-40B4-BE49-F238E27FC236}">
                <a16:creationId xmlns:a16="http://schemas.microsoft.com/office/drawing/2014/main" id="{3BEB68EB-DC11-499A-B9C3-1895F4F51CF6}"/>
              </a:ext>
            </a:extLst>
          </p:cNvPr>
          <p:cNvSpPr/>
          <p:nvPr/>
        </p:nvSpPr>
        <p:spPr>
          <a:xfrm>
            <a:off x="808383" y="2947539"/>
            <a:ext cx="1162800" cy="489600"/>
          </a:xfrm>
          <a:prstGeom prst="roundRect">
            <a:avLst>
              <a:gd name="adj" fmla="val 50000"/>
            </a:avLst>
          </a:prstGeom>
          <a:noFill/>
          <a:ln w="53975">
            <a:solidFill>
              <a:srgbClr val="192D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9" name="TextBox 58">
            <a:extLst>
              <a:ext uri="{FF2B5EF4-FFF2-40B4-BE49-F238E27FC236}">
                <a16:creationId xmlns:a16="http://schemas.microsoft.com/office/drawing/2014/main" id="{B481D789-8360-4548-8B19-D86A9B18097C}"/>
              </a:ext>
            </a:extLst>
          </p:cNvPr>
          <p:cNvSpPr txBox="1"/>
          <p:nvPr/>
        </p:nvSpPr>
        <p:spPr>
          <a:xfrm>
            <a:off x="929139" y="2971266"/>
            <a:ext cx="1229483" cy="400110"/>
          </a:xfrm>
          <a:prstGeom prst="rect">
            <a:avLst/>
          </a:prstGeom>
          <a:noFill/>
        </p:spPr>
        <p:txBody>
          <a:bodyPr wrap="square" rtlCol="0">
            <a:spAutoFit/>
          </a:bodyPr>
          <a:lstStyle/>
          <a:p>
            <a:r>
              <a:rPr lang="de-DE" sz="2000" dirty="0">
                <a:solidFill>
                  <a:schemeClr val="bg1"/>
                </a:solidFill>
              </a:rPr>
              <a:t>18 - 34</a:t>
            </a:r>
            <a:endParaRPr lang="de-DE" sz="2800" dirty="0">
              <a:solidFill>
                <a:schemeClr val="bg1"/>
              </a:solidFill>
            </a:endParaRPr>
          </a:p>
        </p:txBody>
      </p:sp>
      <p:sp>
        <p:nvSpPr>
          <p:cNvPr id="8" name="TextBox 7">
            <a:extLst>
              <a:ext uri="{FF2B5EF4-FFF2-40B4-BE49-F238E27FC236}">
                <a16:creationId xmlns:a16="http://schemas.microsoft.com/office/drawing/2014/main" id="{8397F34F-A7DF-489D-ACD8-579CCDD283A1}"/>
              </a:ext>
            </a:extLst>
          </p:cNvPr>
          <p:cNvSpPr txBox="1"/>
          <p:nvPr/>
        </p:nvSpPr>
        <p:spPr>
          <a:xfrm>
            <a:off x="5843937" y="3639245"/>
            <a:ext cx="674381" cy="369332"/>
          </a:xfrm>
          <a:prstGeom prst="rect">
            <a:avLst/>
          </a:prstGeom>
          <a:noFill/>
        </p:spPr>
        <p:txBody>
          <a:bodyPr wrap="square" rtlCol="0">
            <a:spAutoFit/>
          </a:bodyPr>
          <a:lstStyle/>
          <a:p>
            <a:r>
              <a:rPr lang="de-DE" dirty="0">
                <a:solidFill>
                  <a:schemeClr val="bg1"/>
                </a:solidFill>
              </a:rPr>
              <a:t>Sci-Fi</a:t>
            </a:r>
          </a:p>
        </p:txBody>
      </p:sp>
      <p:sp>
        <p:nvSpPr>
          <p:cNvPr id="69" name="TextBox 68">
            <a:extLst>
              <a:ext uri="{FF2B5EF4-FFF2-40B4-BE49-F238E27FC236}">
                <a16:creationId xmlns:a16="http://schemas.microsoft.com/office/drawing/2014/main" id="{FBF75143-9335-4827-805E-4DD1CD8871B3}"/>
              </a:ext>
            </a:extLst>
          </p:cNvPr>
          <p:cNvSpPr txBox="1"/>
          <p:nvPr/>
        </p:nvSpPr>
        <p:spPr>
          <a:xfrm>
            <a:off x="5635599" y="4072382"/>
            <a:ext cx="1091057" cy="369332"/>
          </a:xfrm>
          <a:prstGeom prst="rect">
            <a:avLst/>
          </a:prstGeom>
          <a:noFill/>
        </p:spPr>
        <p:txBody>
          <a:bodyPr wrap="square" rtlCol="0">
            <a:spAutoFit/>
          </a:bodyPr>
          <a:lstStyle/>
          <a:p>
            <a:r>
              <a:rPr lang="de-DE" dirty="0">
                <a:solidFill>
                  <a:schemeClr val="bg1"/>
                </a:solidFill>
              </a:rPr>
              <a:t>Romance</a:t>
            </a:r>
          </a:p>
        </p:txBody>
      </p:sp>
      <p:sp>
        <p:nvSpPr>
          <p:cNvPr id="70" name="TextBox 69">
            <a:extLst>
              <a:ext uri="{FF2B5EF4-FFF2-40B4-BE49-F238E27FC236}">
                <a16:creationId xmlns:a16="http://schemas.microsoft.com/office/drawing/2014/main" id="{1BFF890B-DF0C-4EE1-90D6-E0B761EDC695}"/>
              </a:ext>
            </a:extLst>
          </p:cNvPr>
          <p:cNvSpPr txBox="1"/>
          <p:nvPr/>
        </p:nvSpPr>
        <p:spPr>
          <a:xfrm>
            <a:off x="5758400" y="4461922"/>
            <a:ext cx="845454" cy="369332"/>
          </a:xfrm>
          <a:prstGeom prst="rect">
            <a:avLst/>
          </a:prstGeom>
          <a:noFill/>
        </p:spPr>
        <p:txBody>
          <a:bodyPr wrap="square" rtlCol="0">
            <a:spAutoFit/>
          </a:bodyPr>
          <a:lstStyle/>
          <a:p>
            <a:r>
              <a:rPr lang="de-DE" dirty="0">
                <a:solidFill>
                  <a:schemeClr val="bg1"/>
                </a:solidFill>
              </a:rPr>
              <a:t>Horror</a:t>
            </a:r>
          </a:p>
        </p:txBody>
      </p:sp>
      <p:sp>
        <p:nvSpPr>
          <p:cNvPr id="71" name="TextBox 70">
            <a:extLst>
              <a:ext uri="{FF2B5EF4-FFF2-40B4-BE49-F238E27FC236}">
                <a16:creationId xmlns:a16="http://schemas.microsoft.com/office/drawing/2014/main" id="{55AB2DF4-C8E3-442E-9B77-5FE3DEDC8055}"/>
              </a:ext>
            </a:extLst>
          </p:cNvPr>
          <p:cNvSpPr txBox="1"/>
          <p:nvPr/>
        </p:nvSpPr>
        <p:spPr>
          <a:xfrm>
            <a:off x="5758400" y="4940359"/>
            <a:ext cx="845454" cy="369332"/>
          </a:xfrm>
          <a:prstGeom prst="rect">
            <a:avLst/>
          </a:prstGeom>
          <a:noFill/>
        </p:spPr>
        <p:txBody>
          <a:bodyPr wrap="square" rtlCol="0">
            <a:spAutoFit/>
          </a:bodyPr>
          <a:lstStyle/>
          <a:p>
            <a:r>
              <a:rPr lang="de-DE" dirty="0">
                <a:solidFill>
                  <a:schemeClr val="bg1"/>
                </a:solidFill>
              </a:rPr>
              <a:t>Drama</a:t>
            </a:r>
          </a:p>
        </p:txBody>
      </p:sp>
      <p:sp>
        <p:nvSpPr>
          <p:cNvPr id="72" name="TextBox 71">
            <a:extLst>
              <a:ext uri="{FF2B5EF4-FFF2-40B4-BE49-F238E27FC236}">
                <a16:creationId xmlns:a16="http://schemas.microsoft.com/office/drawing/2014/main" id="{B5868488-B86A-47FC-BEE2-3BDAF02A5D52}"/>
              </a:ext>
            </a:extLst>
          </p:cNvPr>
          <p:cNvSpPr txBox="1"/>
          <p:nvPr/>
        </p:nvSpPr>
        <p:spPr>
          <a:xfrm>
            <a:off x="5443038" y="5368480"/>
            <a:ext cx="1476179" cy="369332"/>
          </a:xfrm>
          <a:prstGeom prst="rect">
            <a:avLst/>
          </a:prstGeom>
          <a:noFill/>
        </p:spPr>
        <p:txBody>
          <a:bodyPr wrap="square" rtlCol="0">
            <a:spAutoFit/>
          </a:bodyPr>
          <a:lstStyle/>
          <a:p>
            <a:r>
              <a:rPr lang="de-DE" dirty="0">
                <a:solidFill>
                  <a:schemeClr val="bg1"/>
                </a:solidFill>
              </a:rPr>
              <a:t>Documentary</a:t>
            </a:r>
          </a:p>
        </p:txBody>
      </p:sp>
      <p:sp>
        <p:nvSpPr>
          <p:cNvPr id="73" name="TextBox 72">
            <a:extLst>
              <a:ext uri="{FF2B5EF4-FFF2-40B4-BE49-F238E27FC236}">
                <a16:creationId xmlns:a16="http://schemas.microsoft.com/office/drawing/2014/main" id="{8BD8B287-01B0-44B3-8BAC-F0D31289C8F6}"/>
              </a:ext>
            </a:extLst>
          </p:cNvPr>
          <p:cNvSpPr txBox="1"/>
          <p:nvPr/>
        </p:nvSpPr>
        <p:spPr>
          <a:xfrm>
            <a:off x="5703941" y="5771729"/>
            <a:ext cx="954373" cy="369332"/>
          </a:xfrm>
          <a:prstGeom prst="rect">
            <a:avLst/>
          </a:prstGeom>
          <a:noFill/>
        </p:spPr>
        <p:txBody>
          <a:bodyPr wrap="square" rtlCol="0">
            <a:spAutoFit/>
          </a:bodyPr>
          <a:lstStyle/>
          <a:p>
            <a:r>
              <a:rPr lang="de-DE" dirty="0">
                <a:solidFill>
                  <a:schemeClr val="bg1"/>
                </a:solidFill>
              </a:rPr>
              <a:t>Comedy</a:t>
            </a:r>
          </a:p>
        </p:txBody>
      </p:sp>
      <p:sp>
        <p:nvSpPr>
          <p:cNvPr id="74" name="TextBox 73">
            <a:extLst>
              <a:ext uri="{FF2B5EF4-FFF2-40B4-BE49-F238E27FC236}">
                <a16:creationId xmlns:a16="http://schemas.microsoft.com/office/drawing/2014/main" id="{C05920FE-AB02-460E-84DC-405A8B23B7AB}"/>
              </a:ext>
            </a:extLst>
          </p:cNvPr>
          <p:cNvSpPr txBox="1"/>
          <p:nvPr/>
        </p:nvSpPr>
        <p:spPr>
          <a:xfrm>
            <a:off x="5788747" y="6200729"/>
            <a:ext cx="784761" cy="369332"/>
          </a:xfrm>
          <a:prstGeom prst="rect">
            <a:avLst/>
          </a:prstGeom>
          <a:noFill/>
        </p:spPr>
        <p:txBody>
          <a:bodyPr wrap="square" rtlCol="0">
            <a:spAutoFit/>
          </a:bodyPr>
          <a:lstStyle/>
          <a:p>
            <a:r>
              <a:rPr lang="de-DE" dirty="0">
                <a:solidFill>
                  <a:schemeClr val="bg1"/>
                </a:solidFill>
              </a:rPr>
              <a:t>Action</a:t>
            </a:r>
          </a:p>
        </p:txBody>
      </p:sp>
      <p:sp>
        <p:nvSpPr>
          <p:cNvPr id="60" name="Rectangle: Rounded Corners 59">
            <a:extLst>
              <a:ext uri="{FF2B5EF4-FFF2-40B4-BE49-F238E27FC236}">
                <a16:creationId xmlns:a16="http://schemas.microsoft.com/office/drawing/2014/main" id="{06A6044C-6F1B-40A6-B102-348A736B513D}"/>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06</a:t>
            </a:r>
            <a:endParaRPr lang="de-DE" b="1" dirty="0">
              <a:solidFill>
                <a:schemeClr val="tx1">
                  <a:lumMod val="50000"/>
                  <a:lumOff val="50000"/>
                </a:schemeClr>
              </a:solidFill>
            </a:endParaRPr>
          </a:p>
        </p:txBody>
      </p:sp>
      <p:graphicFrame>
        <p:nvGraphicFramePr>
          <p:cNvPr id="91" name="Chart 90">
            <a:extLst>
              <a:ext uri="{FF2B5EF4-FFF2-40B4-BE49-F238E27FC236}">
                <a16:creationId xmlns:a16="http://schemas.microsoft.com/office/drawing/2014/main" id="{65BFD974-5625-409D-B81A-2051D470B6F7}"/>
              </a:ext>
            </a:extLst>
          </p:cNvPr>
          <p:cNvGraphicFramePr/>
          <p:nvPr>
            <p:extLst>
              <p:ext uri="{D42A27DB-BD31-4B8C-83A1-F6EECF244321}">
                <p14:modId xmlns:p14="http://schemas.microsoft.com/office/powerpoint/2010/main" val="619561002"/>
              </p:ext>
            </p:extLst>
          </p:nvPr>
        </p:nvGraphicFramePr>
        <p:xfrm>
          <a:off x="297368" y="3597965"/>
          <a:ext cx="2033219" cy="1366066"/>
        </p:xfrm>
        <a:graphic>
          <a:graphicData uri="http://schemas.openxmlformats.org/drawingml/2006/chart">
            <c:chart xmlns:c="http://schemas.openxmlformats.org/drawingml/2006/chart" xmlns:r="http://schemas.openxmlformats.org/officeDocument/2006/relationships" r:id="rId11"/>
          </a:graphicData>
        </a:graphic>
      </p:graphicFrame>
      <p:grpSp>
        <p:nvGrpSpPr>
          <p:cNvPr id="18" name="Group 17">
            <a:extLst>
              <a:ext uri="{FF2B5EF4-FFF2-40B4-BE49-F238E27FC236}">
                <a16:creationId xmlns:a16="http://schemas.microsoft.com/office/drawing/2014/main" id="{FCCFA08F-9218-44B1-BC27-C23B00C23854}"/>
              </a:ext>
            </a:extLst>
          </p:cNvPr>
          <p:cNvGrpSpPr/>
          <p:nvPr/>
        </p:nvGrpSpPr>
        <p:grpSpPr>
          <a:xfrm>
            <a:off x="208421" y="3658445"/>
            <a:ext cx="2678188" cy="2928010"/>
            <a:chOff x="208421" y="3658445"/>
            <a:chExt cx="2678188" cy="2928010"/>
          </a:xfrm>
        </p:grpSpPr>
        <p:sp useBgFill="1">
          <p:nvSpPr>
            <p:cNvPr id="25" name="Freeform: Shape 24">
              <a:extLst>
                <a:ext uri="{FF2B5EF4-FFF2-40B4-BE49-F238E27FC236}">
                  <a16:creationId xmlns:a16="http://schemas.microsoft.com/office/drawing/2014/main" id="{E46B7783-6046-43F5-AE2E-D93200A26C21}"/>
                </a:ext>
              </a:extLst>
            </p:cNvPr>
            <p:cNvSpPr/>
            <p:nvPr/>
          </p:nvSpPr>
          <p:spPr>
            <a:xfrm>
              <a:off x="211709" y="3658445"/>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26" name="Freeform: Shape 25">
              <a:extLst>
                <a:ext uri="{FF2B5EF4-FFF2-40B4-BE49-F238E27FC236}">
                  <a16:creationId xmlns:a16="http://schemas.microsoft.com/office/drawing/2014/main" id="{8C8028D1-CB75-4A42-8077-B08A48FA4F15}"/>
                </a:ext>
              </a:extLst>
            </p:cNvPr>
            <p:cNvSpPr/>
            <p:nvPr/>
          </p:nvSpPr>
          <p:spPr>
            <a:xfrm>
              <a:off x="208422" y="4100074"/>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27" name="Freeform: Shape 26">
              <a:extLst>
                <a:ext uri="{FF2B5EF4-FFF2-40B4-BE49-F238E27FC236}">
                  <a16:creationId xmlns:a16="http://schemas.microsoft.com/office/drawing/2014/main" id="{EA78854A-ABED-4A4A-BBFF-7A9DF11DCC65}"/>
                </a:ext>
              </a:extLst>
            </p:cNvPr>
            <p:cNvSpPr/>
            <p:nvPr/>
          </p:nvSpPr>
          <p:spPr>
            <a:xfrm>
              <a:off x="208422" y="4519967"/>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28" name="Freeform: Shape 27">
              <a:extLst>
                <a:ext uri="{FF2B5EF4-FFF2-40B4-BE49-F238E27FC236}">
                  <a16:creationId xmlns:a16="http://schemas.microsoft.com/office/drawing/2014/main" id="{A67D0982-1F97-4E9B-9839-08AC7D6A3325}"/>
                </a:ext>
              </a:extLst>
            </p:cNvPr>
            <p:cNvSpPr/>
            <p:nvPr/>
          </p:nvSpPr>
          <p:spPr>
            <a:xfrm>
              <a:off x="208421" y="4932114"/>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29" name="Freeform: Shape 28">
              <a:extLst>
                <a:ext uri="{FF2B5EF4-FFF2-40B4-BE49-F238E27FC236}">
                  <a16:creationId xmlns:a16="http://schemas.microsoft.com/office/drawing/2014/main" id="{5654B0CB-2ACA-4249-9398-8F2142122FDF}"/>
                </a:ext>
              </a:extLst>
            </p:cNvPr>
            <p:cNvSpPr/>
            <p:nvPr/>
          </p:nvSpPr>
          <p:spPr>
            <a:xfrm>
              <a:off x="215688" y="5365467"/>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30" name="Freeform: Shape 29">
              <a:extLst>
                <a:ext uri="{FF2B5EF4-FFF2-40B4-BE49-F238E27FC236}">
                  <a16:creationId xmlns:a16="http://schemas.microsoft.com/office/drawing/2014/main" id="{50E8EB7C-7889-460B-B292-82AB3A9101D7}"/>
                </a:ext>
              </a:extLst>
            </p:cNvPr>
            <p:cNvSpPr/>
            <p:nvPr/>
          </p:nvSpPr>
          <p:spPr>
            <a:xfrm>
              <a:off x="214861" y="5789092"/>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31" name="Freeform: Shape 30">
              <a:extLst>
                <a:ext uri="{FF2B5EF4-FFF2-40B4-BE49-F238E27FC236}">
                  <a16:creationId xmlns:a16="http://schemas.microsoft.com/office/drawing/2014/main" id="{1DC0932B-5153-414E-8C8C-44333F8EB3C5}"/>
                </a:ext>
              </a:extLst>
            </p:cNvPr>
            <p:cNvSpPr/>
            <p:nvPr/>
          </p:nvSpPr>
          <p:spPr>
            <a:xfrm>
              <a:off x="214861" y="6224607"/>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grpSp>
      <p:grpSp>
        <p:nvGrpSpPr>
          <p:cNvPr id="95" name="Group 94">
            <a:extLst>
              <a:ext uri="{FF2B5EF4-FFF2-40B4-BE49-F238E27FC236}">
                <a16:creationId xmlns:a16="http://schemas.microsoft.com/office/drawing/2014/main" id="{EDBD732B-BA8F-4DCB-BCD8-61A451A51C1A}"/>
              </a:ext>
            </a:extLst>
          </p:cNvPr>
          <p:cNvGrpSpPr/>
          <p:nvPr/>
        </p:nvGrpSpPr>
        <p:grpSpPr>
          <a:xfrm>
            <a:off x="230392" y="3658444"/>
            <a:ext cx="2189127" cy="1226105"/>
            <a:chOff x="208422" y="3658445"/>
            <a:chExt cx="2674208" cy="1223370"/>
          </a:xfrm>
        </p:grpSpPr>
        <p:sp useBgFill="1">
          <p:nvSpPr>
            <p:cNvPr id="96" name="Freeform: Shape 95">
              <a:extLst>
                <a:ext uri="{FF2B5EF4-FFF2-40B4-BE49-F238E27FC236}">
                  <a16:creationId xmlns:a16="http://schemas.microsoft.com/office/drawing/2014/main" id="{5C5D2151-7EA5-4BA8-B8B5-50C8D0FD4D90}"/>
                </a:ext>
              </a:extLst>
            </p:cNvPr>
            <p:cNvSpPr/>
            <p:nvPr/>
          </p:nvSpPr>
          <p:spPr>
            <a:xfrm>
              <a:off x="211709" y="3658445"/>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97" name="Freeform: Shape 96">
              <a:extLst>
                <a:ext uri="{FF2B5EF4-FFF2-40B4-BE49-F238E27FC236}">
                  <a16:creationId xmlns:a16="http://schemas.microsoft.com/office/drawing/2014/main" id="{6516CE2A-963A-4E6E-986F-038D36A872AA}"/>
                </a:ext>
              </a:extLst>
            </p:cNvPr>
            <p:cNvSpPr/>
            <p:nvPr/>
          </p:nvSpPr>
          <p:spPr>
            <a:xfrm>
              <a:off x="208422" y="4100074"/>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98" name="Freeform: Shape 97">
              <a:extLst>
                <a:ext uri="{FF2B5EF4-FFF2-40B4-BE49-F238E27FC236}">
                  <a16:creationId xmlns:a16="http://schemas.microsoft.com/office/drawing/2014/main" id="{5E9EDBAD-C651-4720-9389-37E5F434585D}"/>
                </a:ext>
              </a:extLst>
            </p:cNvPr>
            <p:cNvSpPr/>
            <p:nvPr/>
          </p:nvSpPr>
          <p:spPr>
            <a:xfrm>
              <a:off x="208422" y="4519967"/>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grpSp>
      <p:graphicFrame>
        <p:nvGraphicFramePr>
          <p:cNvPr id="107" name="Chart 106">
            <a:extLst>
              <a:ext uri="{FF2B5EF4-FFF2-40B4-BE49-F238E27FC236}">
                <a16:creationId xmlns:a16="http://schemas.microsoft.com/office/drawing/2014/main" id="{8F0151D2-CC0D-4335-8C65-C46C8415B9EA}"/>
              </a:ext>
            </a:extLst>
          </p:cNvPr>
          <p:cNvGraphicFramePr/>
          <p:nvPr>
            <p:extLst>
              <p:ext uri="{D42A27DB-BD31-4B8C-83A1-F6EECF244321}">
                <p14:modId xmlns:p14="http://schemas.microsoft.com/office/powerpoint/2010/main" val="4082517230"/>
              </p:ext>
            </p:extLst>
          </p:nvPr>
        </p:nvGraphicFramePr>
        <p:xfrm>
          <a:off x="2900715" y="3576494"/>
          <a:ext cx="2033219" cy="1366066"/>
        </p:xfrm>
        <a:graphic>
          <a:graphicData uri="http://schemas.openxmlformats.org/drawingml/2006/chart">
            <c:chart xmlns:c="http://schemas.openxmlformats.org/drawingml/2006/chart" xmlns:r="http://schemas.openxmlformats.org/officeDocument/2006/relationships" r:id="rId12"/>
          </a:graphicData>
        </a:graphic>
      </p:graphicFrame>
      <p:grpSp>
        <p:nvGrpSpPr>
          <p:cNvPr id="108" name="Group 107">
            <a:extLst>
              <a:ext uri="{FF2B5EF4-FFF2-40B4-BE49-F238E27FC236}">
                <a16:creationId xmlns:a16="http://schemas.microsoft.com/office/drawing/2014/main" id="{DA187910-3008-4FBF-842E-2A6789D87BFD}"/>
              </a:ext>
            </a:extLst>
          </p:cNvPr>
          <p:cNvGrpSpPr/>
          <p:nvPr/>
        </p:nvGrpSpPr>
        <p:grpSpPr>
          <a:xfrm>
            <a:off x="2884880" y="3646475"/>
            <a:ext cx="2189127" cy="1226105"/>
            <a:chOff x="208422" y="3658445"/>
            <a:chExt cx="2674208" cy="1223370"/>
          </a:xfrm>
        </p:grpSpPr>
        <p:sp useBgFill="1">
          <p:nvSpPr>
            <p:cNvPr id="109" name="Freeform: Shape 108">
              <a:extLst>
                <a:ext uri="{FF2B5EF4-FFF2-40B4-BE49-F238E27FC236}">
                  <a16:creationId xmlns:a16="http://schemas.microsoft.com/office/drawing/2014/main" id="{C04D5D37-9D01-4AB5-B566-B17673E5ADFE}"/>
                </a:ext>
              </a:extLst>
            </p:cNvPr>
            <p:cNvSpPr/>
            <p:nvPr/>
          </p:nvSpPr>
          <p:spPr>
            <a:xfrm>
              <a:off x="211709" y="3658445"/>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110" name="Freeform: Shape 109">
              <a:extLst>
                <a:ext uri="{FF2B5EF4-FFF2-40B4-BE49-F238E27FC236}">
                  <a16:creationId xmlns:a16="http://schemas.microsoft.com/office/drawing/2014/main" id="{11D6DD2B-5688-4949-B13A-D7E803568D23}"/>
                </a:ext>
              </a:extLst>
            </p:cNvPr>
            <p:cNvSpPr/>
            <p:nvPr/>
          </p:nvSpPr>
          <p:spPr>
            <a:xfrm>
              <a:off x="208422" y="4100074"/>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111" name="Freeform: Shape 110">
              <a:extLst>
                <a:ext uri="{FF2B5EF4-FFF2-40B4-BE49-F238E27FC236}">
                  <a16:creationId xmlns:a16="http://schemas.microsoft.com/office/drawing/2014/main" id="{CE7FEFDA-51C6-47BD-988A-FDE297612D05}"/>
                </a:ext>
              </a:extLst>
            </p:cNvPr>
            <p:cNvSpPr/>
            <p:nvPr/>
          </p:nvSpPr>
          <p:spPr>
            <a:xfrm>
              <a:off x="208422" y="4519967"/>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grpSp>
      <p:sp>
        <p:nvSpPr>
          <p:cNvPr id="104" name="TextBox 103">
            <a:extLst>
              <a:ext uri="{FF2B5EF4-FFF2-40B4-BE49-F238E27FC236}">
                <a16:creationId xmlns:a16="http://schemas.microsoft.com/office/drawing/2014/main" id="{62BF8CC6-E019-4439-BC55-E54C86BB44A6}"/>
              </a:ext>
            </a:extLst>
          </p:cNvPr>
          <p:cNvSpPr txBox="1"/>
          <p:nvPr/>
        </p:nvSpPr>
        <p:spPr>
          <a:xfrm>
            <a:off x="5449507" y="5374633"/>
            <a:ext cx="1476179" cy="369332"/>
          </a:xfrm>
          <a:prstGeom prst="rect">
            <a:avLst/>
          </a:prstGeom>
          <a:noFill/>
        </p:spPr>
        <p:txBody>
          <a:bodyPr wrap="square" rtlCol="0">
            <a:spAutoFit/>
          </a:bodyPr>
          <a:lstStyle/>
          <a:p>
            <a:r>
              <a:rPr lang="de-DE" dirty="0">
                <a:solidFill>
                  <a:schemeClr val="bg1"/>
                </a:solidFill>
              </a:rPr>
              <a:t>Documentary</a:t>
            </a:r>
          </a:p>
        </p:txBody>
      </p:sp>
      <p:sp>
        <p:nvSpPr>
          <p:cNvPr id="103" name="TextBox 102">
            <a:extLst>
              <a:ext uri="{FF2B5EF4-FFF2-40B4-BE49-F238E27FC236}">
                <a16:creationId xmlns:a16="http://schemas.microsoft.com/office/drawing/2014/main" id="{57C37E42-BE3F-4744-9BE1-7080345CEF2D}"/>
              </a:ext>
            </a:extLst>
          </p:cNvPr>
          <p:cNvSpPr txBox="1"/>
          <p:nvPr/>
        </p:nvSpPr>
        <p:spPr>
          <a:xfrm>
            <a:off x="5756642" y="4461922"/>
            <a:ext cx="845454" cy="369332"/>
          </a:xfrm>
          <a:prstGeom prst="rect">
            <a:avLst/>
          </a:prstGeom>
          <a:noFill/>
        </p:spPr>
        <p:txBody>
          <a:bodyPr wrap="square" rtlCol="0">
            <a:spAutoFit/>
          </a:bodyPr>
          <a:lstStyle/>
          <a:p>
            <a:r>
              <a:rPr lang="de-DE" dirty="0">
                <a:solidFill>
                  <a:schemeClr val="bg1"/>
                </a:solidFill>
              </a:rPr>
              <a:t>Horror</a:t>
            </a:r>
          </a:p>
        </p:txBody>
      </p:sp>
      <p:sp>
        <p:nvSpPr>
          <p:cNvPr id="93" name="TextBox 92">
            <a:extLst>
              <a:ext uri="{FF2B5EF4-FFF2-40B4-BE49-F238E27FC236}">
                <a16:creationId xmlns:a16="http://schemas.microsoft.com/office/drawing/2014/main" id="{3AC27D82-C9B4-40E7-97D3-31717E715A7E}"/>
              </a:ext>
            </a:extLst>
          </p:cNvPr>
          <p:cNvSpPr txBox="1"/>
          <p:nvPr/>
        </p:nvSpPr>
        <p:spPr>
          <a:xfrm>
            <a:off x="5703941" y="5775084"/>
            <a:ext cx="954373" cy="369332"/>
          </a:xfrm>
          <a:prstGeom prst="rect">
            <a:avLst/>
          </a:prstGeom>
          <a:noFill/>
        </p:spPr>
        <p:txBody>
          <a:bodyPr wrap="square" rtlCol="0">
            <a:spAutoFit/>
          </a:bodyPr>
          <a:lstStyle/>
          <a:p>
            <a:r>
              <a:rPr lang="de-DE" dirty="0">
                <a:solidFill>
                  <a:schemeClr val="bg1"/>
                </a:solidFill>
              </a:rPr>
              <a:t>Comedy</a:t>
            </a:r>
          </a:p>
        </p:txBody>
      </p:sp>
      <p:graphicFrame>
        <p:nvGraphicFramePr>
          <p:cNvPr id="113" name="Chart 112">
            <a:extLst>
              <a:ext uri="{FF2B5EF4-FFF2-40B4-BE49-F238E27FC236}">
                <a16:creationId xmlns:a16="http://schemas.microsoft.com/office/drawing/2014/main" id="{D9FE5302-B013-4CD3-A777-C39E13B990E1}"/>
              </a:ext>
            </a:extLst>
          </p:cNvPr>
          <p:cNvGraphicFramePr/>
          <p:nvPr>
            <p:extLst>
              <p:ext uri="{D42A27DB-BD31-4B8C-83A1-F6EECF244321}">
                <p14:modId xmlns:p14="http://schemas.microsoft.com/office/powerpoint/2010/main" val="342821492"/>
              </p:ext>
            </p:extLst>
          </p:nvPr>
        </p:nvGraphicFramePr>
        <p:xfrm>
          <a:off x="7396121" y="3574293"/>
          <a:ext cx="2033219" cy="1366066"/>
        </p:xfrm>
        <a:graphic>
          <a:graphicData uri="http://schemas.openxmlformats.org/drawingml/2006/chart">
            <c:chart xmlns:c="http://schemas.openxmlformats.org/drawingml/2006/chart" xmlns:r="http://schemas.openxmlformats.org/officeDocument/2006/relationships" r:id="rId13"/>
          </a:graphicData>
        </a:graphic>
      </p:graphicFrame>
      <p:grpSp>
        <p:nvGrpSpPr>
          <p:cNvPr id="114" name="Group 113">
            <a:extLst>
              <a:ext uri="{FF2B5EF4-FFF2-40B4-BE49-F238E27FC236}">
                <a16:creationId xmlns:a16="http://schemas.microsoft.com/office/drawing/2014/main" id="{FED7CB9D-65D5-40E4-A11E-085BBDDEDC94}"/>
              </a:ext>
            </a:extLst>
          </p:cNvPr>
          <p:cNvGrpSpPr/>
          <p:nvPr/>
        </p:nvGrpSpPr>
        <p:grpSpPr>
          <a:xfrm>
            <a:off x="7368933" y="3641817"/>
            <a:ext cx="2189127" cy="1226105"/>
            <a:chOff x="208422" y="3658445"/>
            <a:chExt cx="2674208" cy="1223370"/>
          </a:xfrm>
        </p:grpSpPr>
        <p:sp useBgFill="1">
          <p:nvSpPr>
            <p:cNvPr id="115" name="Freeform: Shape 114">
              <a:extLst>
                <a:ext uri="{FF2B5EF4-FFF2-40B4-BE49-F238E27FC236}">
                  <a16:creationId xmlns:a16="http://schemas.microsoft.com/office/drawing/2014/main" id="{DFE67D0F-6D0A-4F2B-8CC1-45EC9A35948C}"/>
                </a:ext>
              </a:extLst>
            </p:cNvPr>
            <p:cNvSpPr/>
            <p:nvPr/>
          </p:nvSpPr>
          <p:spPr>
            <a:xfrm>
              <a:off x="211709" y="3658445"/>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116" name="Freeform: Shape 115">
              <a:extLst>
                <a:ext uri="{FF2B5EF4-FFF2-40B4-BE49-F238E27FC236}">
                  <a16:creationId xmlns:a16="http://schemas.microsoft.com/office/drawing/2014/main" id="{B56EBFE0-5FDA-44CD-B50A-76123732619E}"/>
                </a:ext>
              </a:extLst>
            </p:cNvPr>
            <p:cNvSpPr/>
            <p:nvPr/>
          </p:nvSpPr>
          <p:spPr>
            <a:xfrm>
              <a:off x="208422" y="4100074"/>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117" name="Freeform: Shape 116">
              <a:extLst>
                <a:ext uri="{FF2B5EF4-FFF2-40B4-BE49-F238E27FC236}">
                  <a16:creationId xmlns:a16="http://schemas.microsoft.com/office/drawing/2014/main" id="{DD62CB7A-94C3-4430-9C0E-58EE129C2B03}"/>
                </a:ext>
              </a:extLst>
            </p:cNvPr>
            <p:cNvSpPr/>
            <p:nvPr/>
          </p:nvSpPr>
          <p:spPr>
            <a:xfrm>
              <a:off x="208422" y="4519967"/>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grpSp>
      <p:sp>
        <p:nvSpPr>
          <p:cNvPr id="118" name="TextBox 117">
            <a:extLst>
              <a:ext uri="{FF2B5EF4-FFF2-40B4-BE49-F238E27FC236}">
                <a16:creationId xmlns:a16="http://schemas.microsoft.com/office/drawing/2014/main" id="{03D4D70F-0E31-4EC6-A059-D63FBBA916F9}"/>
              </a:ext>
            </a:extLst>
          </p:cNvPr>
          <p:cNvSpPr txBox="1"/>
          <p:nvPr/>
        </p:nvSpPr>
        <p:spPr>
          <a:xfrm>
            <a:off x="5788747" y="6207674"/>
            <a:ext cx="784761" cy="369332"/>
          </a:xfrm>
          <a:prstGeom prst="rect">
            <a:avLst/>
          </a:prstGeom>
          <a:noFill/>
        </p:spPr>
        <p:txBody>
          <a:bodyPr wrap="square" rtlCol="0">
            <a:spAutoFit/>
          </a:bodyPr>
          <a:lstStyle/>
          <a:p>
            <a:r>
              <a:rPr lang="de-DE" dirty="0">
                <a:solidFill>
                  <a:schemeClr val="bg1"/>
                </a:solidFill>
              </a:rPr>
              <a:t>Action</a:t>
            </a:r>
          </a:p>
        </p:txBody>
      </p:sp>
      <p:sp>
        <p:nvSpPr>
          <p:cNvPr id="119" name="TextBox 118">
            <a:extLst>
              <a:ext uri="{FF2B5EF4-FFF2-40B4-BE49-F238E27FC236}">
                <a16:creationId xmlns:a16="http://schemas.microsoft.com/office/drawing/2014/main" id="{E4C5B32A-7A8F-46F7-A9A6-CBE163504D43}"/>
              </a:ext>
            </a:extLst>
          </p:cNvPr>
          <p:cNvSpPr txBox="1"/>
          <p:nvPr/>
        </p:nvSpPr>
        <p:spPr>
          <a:xfrm>
            <a:off x="5757521" y="4461922"/>
            <a:ext cx="845454" cy="369332"/>
          </a:xfrm>
          <a:prstGeom prst="rect">
            <a:avLst/>
          </a:prstGeom>
          <a:noFill/>
        </p:spPr>
        <p:txBody>
          <a:bodyPr wrap="square" rtlCol="0">
            <a:spAutoFit/>
          </a:bodyPr>
          <a:lstStyle/>
          <a:p>
            <a:r>
              <a:rPr lang="de-DE" dirty="0">
                <a:solidFill>
                  <a:schemeClr val="bg1"/>
                </a:solidFill>
              </a:rPr>
              <a:t>Horror</a:t>
            </a:r>
          </a:p>
        </p:txBody>
      </p:sp>
      <p:sp>
        <p:nvSpPr>
          <p:cNvPr id="120" name="TextBox 119">
            <a:extLst>
              <a:ext uri="{FF2B5EF4-FFF2-40B4-BE49-F238E27FC236}">
                <a16:creationId xmlns:a16="http://schemas.microsoft.com/office/drawing/2014/main" id="{6A1B3341-C242-4B84-B9DF-2495745DA536}"/>
              </a:ext>
            </a:extLst>
          </p:cNvPr>
          <p:cNvSpPr txBox="1"/>
          <p:nvPr/>
        </p:nvSpPr>
        <p:spPr>
          <a:xfrm>
            <a:off x="5635599" y="4069445"/>
            <a:ext cx="1091057" cy="369332"/>
          </a:xfrm>
          <a:prstGeom prst="rect">
            <a:avLst/>
          </a:prstGeom>
          <a:noFill/>
        </p:spPr>
        <p:txBody>
          <a:bodyPr wrap="square" rtlCol="0">
            <a:spAutoFit/>
          </a:bodyPr>
          <a:lstStyle/>
          <a:p>
            <a:r>
              <a:rPr lang="de-DE" dirty="0">
                <a:solidFill>
                  <a:schemeClr val="bg1"/>
                </a:solidFill>
              </a:rPr>
              <a:t>Romance</a:t>
            </a:r>
          </a:p>
        </p:txBody>
      </p:sp>
      <p:sp>
        <p:nvSpPr>
          <p:cNvPr id="106" name="TextBox 105">
            <a:extLst>
              <a:ext uri="{FF2B5EF4-FFF2-40B4-BE49-F238E27FC236}">
                <a16:creationId xmlns:a16="http://schemas.microsoft.com/office/drawing/2014/main" id="{356354E4-9970-40BB-8F7D-B622F7C93215}"/>
              </a:ext>
            </a:extLst>
          </p:cNvPr>
          <p:cNvSpPr txBox="1"/>
          <p:nvPr/>
        </p:nvSpPr>
        <p:spPr>
          <a:xfrm>
            <a:off x="5703941" y="5771729"/>
            <a:ext cx="954373" cy="369332"/>
          </a:xfrm>
          <a:prstGeom prst="rect">
            <a:avLst/>
          </a:prstGeom>
          <a:noFill/>
        </p:spPr>
        <p:txBody>
          <a:bodyPr wrap="square" rtlCol="0">
            <a:spAutoFit/>
          </a:bodyPr>
          <a:lstStyle/>
          <a:p>
            <a:r>
              <a:rPr lang="de-DE" dirty="0">
                <a:solidFill>
                  <a:schemeClr val="bg1"/>
                </a:solidFill>
              </a:rPr>
              <a:t>Comedy</a:t>
            </a:r>
          </a:p>
        </p:txBody>
      </p:sp>
      <p:sp>
        <p:nvSpPr>
          <p:cNvPr id="92" name="TextBox 91">
            <a:extLst>
              <a:ext uri="{FF2B5EF4-FFF2-40B4-BE49-F238E27FC236}">
                <a16:creationId xmlns:a16="http://schemas.microsoft.com/office/drawing/2014/main" id="{495EA502-9F32-420E-A5EB-A1B16C1C2DE8}"/>
              </a:ext>
            </a:extLst>
          </p:cNvPr>
          <p:cNvSpPr txBox="1"/>
          <p:nvPr/>
        </p:nvSpPr>
        <p:spPr>
          <a:xfrm>
            <a:off x="5757521" y="4458375"/>
            <a:ext cx="845454" cy="369332"/>
          </a:xfrm>
          <a:prstGeom prst="rect">
            <a:avLst/>
          </a:prstGeom>
          <a:noFill/>
        </p:spPr>
        <p:txBody>
          <a:bodyPr wrap="square" rtlCol="0">
            <a:spAutoFit/>
          </a:bodyPr>
          <a:lstStyle/>
          <a:p>
            <a:r>
              <a:rPr lang="de-DE" dirty="0">
                <a:solidFill>
                  <a:schemeClr val="bg1"/>
                </a:solidFill>
              </a:rPr>
              <a:t>Horror</a:t>
            </a:r>
          </a:p>
        </p:txBody>
      </p:sp>
      <p:sp>
        <p:nvSpPr>
          <p:cNvPr id="94" name="TextBox 93">
            <a:extLst>
              <a:ext uri="{FF2B5EF4-FFF2-40B4-BE49-F238E27FC236}">
                <a16:creationId xmlns:a16="http://schemas.microsoft.com/office/drawing/2014/main" id="{2DAA9BF3-364A-47E0-90AB-15C30C8A4CC7}"/>
              </a:ext>
            </a:extLst>
          </p:cNvPr>
          <p:cNvSpPr txBox="1"/>
          <p:nvPr/>
        </p:nvSpPr>
        <p:spPr>
          <a:xfrm>
            <a:off x="5791122" y="6218010"/>
            <a:ext cx="784761" cy="369332"/>
          </a:xfrm>
          <a:prstGeom prst="rect">
            <a:avLst/>
          </a:prstGeom>
          <a:noFill/>
        </p:spPr>
        <p:txBody>
          <a:bodyPr wrap="square" rtlCol="0">
            <a:spAutoFit/>
          </a:bodyPr>
          <a:lstStyle/>
          <a:p>
            <a:r>
              <a:rPr lang="de-DE" dirty="0">
                <a:solidFill>
                  <a:schemeClr val="bg1"/>
                </a:solidFill>
              </a:rPr>
              <a:t>Action</a:t>
            </a:r>
          </a:p>
        </p:txBody>
      </p:sp>
      <p:graphicFrame>
        <p:nvGraphicFramePr>
          <p:cNvPr id="121" name="Chart 120">
            <a:extLst>
              <a:ext uri="{FF2B5EF4-FFF2-40B4-BE49-F238E27FC236}">
                <a16:creationId xmlns:a16="http://schemas.microsoft.com/office/drawing/2014/main" id="{6BAE4A0E-E324-4D31-A10E-7EBC3F43F29F}"/>
              </a:ext>
            </a:extLst>
          </p:cNvPr>
          <p:cNvGraphicFramePr/>
          <p:nvPr>
            <p:extLst>
              <p:ext uri="{D42A27DB-BD31-4B8C-83A1-F6EECF244321}">
                <p14:modId xmlns:p14="http://schemas.microsoft.com/office/powerpoint/2010/main" val="1509089111"/>
              </p:ext>
            </p:extLst>
          </p:nvPr>
        </p:nvGraphicFramePr>
        <p:xfrm>
          <a:off x="9939793" y="3568465"/>
          <a:ext cx="2033219" cy="1366066"/>
        </p:xfrm>
        <a:graphic>
          <a:graphicData uri="http://schemas.openxmlformats.org/drawingml/2006/chart">
            <c:chart xmlns:c="http://schemas.openxmlformats.org/drawingml/2006/chart" xmlns:r="http://schemas.openxmlformats.org/officeDocument/2006/relationships" r:id="rId14"/>
          </a:graphicData>
        </a:graphic>
      </p:graphicFrame>
      <p:grpSp>
        <p:nvGrpSpPr>
          <p:cNvPr id="122" name="Group 121">
            <a:extLst>
              <a:ext uri="{FF2B5EF4-FFF2-40B4-BE49-F238E27FC236}">
                <a16:creationId xmlns:a16="http://schemas.microsoft.com/office/drawing/2014/main" id="{D70AA352-DCEB-4385-A261-A43F2C859069}"/>
              </a:ext>
            </a:extLst>
          </p:cNvPr>
          <p:cNvGrpSpPr/>
          <p:nvPr/>
        </p:nvGrpSpPr>
        <p:grpSpPr>
          <a:xfrm>
            <a:off x="9915887" y="3644890"/>
            <a:ext cx="2189127" cy="1226105"/>
            <a:chOff x="208422" y="3658445"/>
            <a:chExt cx="2674208" cy="1223370"/>
          </a:xfrm>
        </p:grpSpPr>
        <p:sp useBgFill="1">
          <p:nvSpPr>
            <p:cNvPr id="123" name="Freeform: Shape 122">
              <a:extLst>
                <a:ext uri="{FF2B5EF4-FFF2-40B4-BE49-F238E27FC236}">
                  <a16:creationId xmlns:a16="http://schemas.microsoft.com/office/drawing/2014/main" id="{DC2F10CC-55FE-4AD6-ADEC-140E741FD83C}"/>
                </a:ext>
              </a:extLst>
            </p:cNvPr>
            <p:cNvSpPr/>
            <p:nvPr/>
          </p:nvSpPr>
          <p:spPr>
            <a:xfrm>
              <a:off x="211709" y="3658445"/>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124" name="Freeform: Shape 123">
              <a:extLst>
                <a:ext uri="{FF2B5EF4-FFF2-40B4-BE49-F238E27FC236}">
                  <a16:creationId xmlns:a16="http://schemas.microsoft.com/office/drawing/2014/main" id="{52C3307D-17F4-4089-9A98-04FCE6A9CCEA}"/>
                </a:ext>
              </a:extLst>
            </p:cNvPr>
            <p:cNvSpPr/>
            <p:nvPr/>
          </p:nvSpPr>
          <p:spPr>
            <a:xfrm>
              <a:off x="208422" y="4100074"/>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useBgFill="1">
          <p:nvSpPr>
            <p:cNvPr id="125" name="Freeform: Shape 124">
              <a:extLst>
                <a:ext uri="{FF2B5EF4-FFF2-40B4-BE49-F238E27FC236}">
                  <a16:creationId xmlns:a16="http://schemas.microsoft.com/office/drawing/2014/main" id="{074759AA-7453-493C-A845-8BBB24699638}"/>
                </a:ext>
              </a:extLst>
            </p:cNvPr>
            <p:cNvSpPr/>
            <p:nvPr/>
          </p:nvSpPr>
          <p:spPr>
            <a:xfrm>
              <a:off x="208422" y="4519967"/>
              <a:ext cx="2670921" cy="361848"/>
            </a:xfrm>
            <a:custGeom>
              <a:avLst/>
              <a:gdLst>
                <a:gd name="connsiteX0" fmla="*/ 346005 w 3583554"/>
                <a:gd name="connsiteY0" fmla="*/ 51819 h 361848"/>
                <a:gd name="connsiteX1" fmla="*/ 216900 w 3583554"/>
                <a:gd name="connsiteY1" fmla="*/ 180924 h 361848"/>
                <a:gd name="connsiteX2" fmla="*/ 346005 w 3583554"/>
                <a:gd name="connsiteY2" fmla="*/ 310029 h 361848"/>
                <a:gd name="connsiteX3" fmla="*/ 3237548 w 3583554"/>
                <a:gd name="connsiteY3" fmla="*/ 310029 h 361848"/>
                <a:gd name="connsiteX4" fmla="*/ 3366653 w 3583554"/>
                <a:gd name="connsiteY4" fmla="*/ 180924 h 361848"/>
                <a:gd name="connsiteX5" fmla="*/ 3237548 w 3583554"/>
                <a:gd name="connsiteY5" fmla="*/ 51819 h 361848"/>
                <a:gd name="connsiteX6" fmla="*/ 0 w 3583554"/>
                <a:gd name="connsiteY6" fmla="*/ 0 h 361848"/>
                <a:gd name="connsiteX7" fmla="*/ 3583554 w 3583554"/>
                <a:gd name="connsiteY7" fmla="*/ 0 h 361848"/>
                <a:gd name="connsiteX8" fmla="*/ 3583554 w 3583554"/>
                <a:gd name="connsiteY8" fmla="*/ 361848 h 361848"/>
                <a:gd name="connsiteX9" fmla="*/ 0 w 3583554"/>
                <a:gd name="connsiteY9" fmla="*/ 361848 h 36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83554" h="361848">
                  <a:moveTo>
                    <a:pt x="346005" y="51819"/>
                  </a:moveTo>
                  <a:cubicBezTo>
                    <a:pt x="274702" y="51819"/>
                    <a:pt x="216900" y="109621"/>
                    <a:pt x="216900" y="180924"/>
                  </a:cubicBezTo>
                  <a:cubicBezTo>
                    <a:pt x="216900" y="252227"/>
                    <a:pt x="274702" y="310029"/>
                    <a:pt x="346005" y="310029"/>
                  </a:cubicBezTo>
                  <a:lnTo>
                    <a:pt x="3237548" y="310029"/>
                  </a:lnTo>
                  <a:cubicBezTo>
                    <a:pt x="3308851" y="310029"/>
                    <a:pt x="3366653" y="252227"/>
                    <a:pt x="3366653" y="180924"/>
                  </a:cubicBezTo>
                  <a:cubicBezTo>
                    <a:pt x="3366653" y="109621"/>
                    <a:pt x="3308851" y="51819"/>
                    <a:pt x="3237548" y="51819"/>
                  </a:cubicBezTo>
                  <a:close/>
                  <a:moveTo>
                    <a:pt x="0" y="0"/>
                  </a:moveTo>
                  <a:lnTo>
                    <a:pt x="3583554" y="0"/>
                  </a:lnTo>
                  <a:lnTo>
                    <a:pt x="3583554" y="361848"/>
                  </a:lnTo>
                  <a:lnTo>
                    <a:pt x="0" y="36184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grpSp>
      <p:sp>
        <p:nvSpPr>
          <p:cNvPr id="126" name="TextBox 125">
            <a:extLst>
              <a:ext uri="{FF2B5EF4-FFF2-40B4-BE49-F238E27FC236}">
                <a16:creationId xmlns:a16="http://schemas.microsoft.com/office/drawing/2014/main" id="{7009BEB9-E11A-4722-B9B5-1DF96A18152D}"/>
              </a:ext>
            </a:extLst>
          </p:cNvPr>
          <p:cNvSpPr txBox="1"/>
          <p:nvPr/>
        </p:nvSpPr>
        <p:spPr>
          <a:xfrm>
            <a:off x="5793474" y="6204551"/>
            <a:ext cx="784761" cy="369332"/>
          </a:xfrm>
          <a:prstGeom prst="rect">
            <a:avLst/>
          </a:prstGeom>
          <a:noFill/>
        </p:spPr>
        <p:txBody>
          <a:bodyPr wrap="square" rtlCol="0">
            <a:spAutoFit/>
          </a:bodyPr>
          <a:lstStyle/>
          <a:p>
            <a:r>
              <a:rPr lang="de-DE" dirty="0">
                <a:solidFill>
                  <a:schemeClr val="bg1"/>
                </a:solidFill>
              </a:rPr>
              <a:t>Action</a:t>
            </a:r>
          </a:p>
        </p:txBody>
      </p:sp>
      <p:sp>
        <p:nvSpPr>
          <p:cNvPr id="127" name="TextBox 126">
            <a:extLst>
              <a:ext uri="{FF2B5EF4-FFF2-40B4-BE49-F238E27FC236}">
                <a16:creationId xmlns:a16="http://schemas.microsoft.com/office/drawing/2014/main" id="{C3A02241-FE44-45DC-8BDE-4FC257043CF6}"/>
              </a:ext>
            </a:extLst>
          </p:cNvPr>
          <p:cNvSpPr txBox="1"/>
          <p:nvPr/>
        </p:nvSpPr>
        <p:spPr>
          <a:xfrm>
            <a:off x="5757983" y="4942548"/>
            <a:ext cx="845454" cy="369332"/>
          </a:xfrm>
          <a:prstGeom prst="rect">
            <a:avLst/>
          </a:prstGeom>
          <a:noFill/>
        </p:spPr>
        <p:txBody>
          <a:bodyPr wrap="square" rtlCol="0">
            <a:spAutoFit/>
          </a:bodyPr>
          <a:lstStyle/>
          <a:p>
            <a:r>
              <a:rPr lang="de-DE" dirty="0">
                <a:solidFill>
                  <a:schemeClr val="bg1"/>
                </a:solidFill>
              </a:rPr>
              <a:t>Drama</a:t>
            </a:r>
          </a:p>
        </p:txBody>
      </p:sp>
      <p:sp>
        <p:nvSpPr>
          <p:cNvPr id="128" name="TextBox 127">
            <a:extLst>
              <a:ext uri="{FF2B5EF4-FFF2-40B4-BE49-F238E27FC236}">
                <a16:creationId xmlns:a16="http://schemas.microsoft.com/office/drawing/2014/main" id="{6422559C-B99C-478E-8FB3-60D464669763}"/>
              </a:ext>
            </a:extLst>
          </p:cNvPr>
          <p:cNvSpPr txBox="1"/>
          <p:nvPr/>
        </p:nvSpPr>
        <p:spPr>
          <a:xfrm>
            <a:off x="5756642" y="4461922"/>
            <a:ext cx="845454" cy="369332"/>
          </a:xfrm>
          <a:prstGeom prst="rect">
            <a:avLst/>
          </a:prstGeom>
          <a:noFill/>
        </p:spPr>
        <p:txBody>
          <a:bodyPr wrap="square" rtlCol="0">
            <a:spAutoFit/>
          </a:bodyPr>
          <a:lstStyle/>
          <a:p>
            <a:r>
              <a:rPr lang="de-DE" dirty="0">
                <a:solidFill>
                  <a:schemeClr val="bg1"/>
                </a:solidFill>
              </a:rPr>
              <a:t>Horror</a:t>
            </a:r>
          </a:p>
        </p:txBody>
      </p:sp>
    </p:spTree>
    <p:extLst>
      <p:ext uri="{BB962C8B-B14F-4D97-AF65-F5344CB8AC3E}">
        <p14:creationId xmlns:p14="http://schemas.microsoft.com/office/powerpoint/2010/main" val="42592384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par>
                                <p:cTn id="13" presetID="6" presetClass="emph" presetSubtype="0" fill="hold" grpId="0" nodeType="withEffect">
                                  <p:stCondLst>
                                    <p:cond delay="0"/>
                                  </p:stCondLst>
                                  <p:childTnLst>
                                    <p:animScale>
                                      <p:cBhvr>
                                        <p:cTn id="14" dur="2000" fill="hold"/>
                                        <p:tgtEl>
                                          <p:spTgt spid="106"/>
                                        </p:tgtEl>
                                      </p:cBhvr>
                                      <p:by x="75000" y="75000"/>
                                    </p:animScale>
                                  </p:childTnLst>
                                </p:cTn>
                              </p:par>
                              <p:par>
                                <p:cTn id="15" presetID="6" presetClass="emph" presetSubtype="0" fill="hold" grpId="0" nodeType="withEffect">
                                  <p:stCondLst>
                                    <p:cond delay="0"/>
                                  </p:stCondLst>
                                  <p:childTnLst>
                                    <p:animScale>
                                      <p:cBhvr>
                                        <p:cTn id="16" dur="2000" fill="hold"/>
                                        <p:tgtEl>
                                          <p:spTgt spid="94"/>
                                        </p:tgtEl>
                                      </p:cBhvr>
                                      <p:by x="75000" y="75000"/>
                                    </p:animScale>
                                  </p:childTnLst>
                                </p:cTn>
                              </p:par>
                              <p:par>
                                <p:cTn id="17" presetID="6" presetClass="emph" presetSubtype="0" fill="hold" grpId="0" nodeType="withEffect">
                                  <p:stCondLst>
                                    <p:cond delay="0"/>
                                  </p:stCondLst>
                                  <p:childTnLst>
                                    <p:animScale>
                                      <p:cBhvr>
                                        <p:cTn id="18" dur="2000" fill="hold"/>
                                        <p:tgtEl>
                                          <p:spTgt spid="92"/>
                                        </p:tgtEl>
                                      </p:cBhvr>
                                      <p:by x="75000" y="75000"/>
                                    </p:animScale>
                                  </p:childTnLst>
                                </p:cTn>
                              </p:par>
                              <p:par>
                                <p:cTn id="19" presetID="42" presetClass="path" presetSubtype="0" accel="50000" decel="50000" fill="hold" grpId="1" nodeType="withEffect">
                                  <p:stCondLst>
                                    <p:cond delay="0"/>
                                  </p:stCondLst>
                                  <p:childTnLst>
                                    <p:animMotion origin="layout" path="M -1.04167E-6 1.48148E-6 L -0.40989 -0.18472 " pathEditMode="relative" rAng="0" ptsTypes="AA">
                                      <p:cBhvr>
                                        <p:cTn id="20" dur="2000" fill="hold"/>
                                        <p:tgtEl>
                                          <p:spTgt spid="106"/>
                                        </p:tgtEl>
                                        <p:attrNameLst>
                                          <p:attrName>ppt_x</p:attrName>
                                          <p:attrName>ppt_y</p:attrName>
                                        </p:attrNameLst>
                                      </p:cBhvr>
                                      <p:rCtr x="-20495" y="-9236"/>
                                    </p:animMotion>
                                  </p:childTnLst>
                                </p:cTn>
                              </p:par>
                              <p:par>
                                <p:cTn id="21" presetID="42" presetClass="path" presetSubtype="0" accel="50000" decel="50000" fill="hold" grpId="1" nodeType="withEffect">
                                  <p:stCondLst>
                                    <p:cond delay="0"/>
                                  </p:stCondLst>
                                  <p:childTnLst>
                                    <p:animMotion origin="layout" path="M -1.45833E-6 -4.81481E-6 L -0.40859 -0.30671 " pathEditMode="relative" rAng="0" ptsTypes="AA">
                                      <p:cBhvr>
                                        <p:cTn id="22" dur="2000" fill="hold"/>
                                        <p:tgtEl>
                                          <p:spTgt spid="94"/>
                                        </p:tgtEl>
                                        <p:attrNameLst>
                                          <p:attrName>ppt_x</p:attrName>
                                          <p:attrName>ppt_y</p:attrName>
                                        </p:attrNameLst>
                                      </p:cBhvr>
                                      <p:rCtr x="-20430" y="-15347"/>
                                    </p:animMotion>
                                  </p:childTnLst>
                                </p:cTn>
                              </p:par>
                              <p:par>
                                <p:cTn id="23" presetID="42" presetClass="path" presetSubtype="0" accel="50000" decel="50000" fill="hold" grpId="1" nodeType="withEffect">
                                  <p:stCondLst>
                                    <p:cond delay="0"/>
                                  </p:stCondLst>
                                  <p:childTnLst>
                                    <p:animMotion origin="layout" path="M -1.04167E-6 -1.85185E-6 L -0.40547 -0.11805 " pathEditMode="relative" rAng="0" ptsTypes="AA">
                                      <p:cBhvr>
                                        <p:cTn id="24" dur="2000" fill="hold"/>
                                        <p:tgtEl>
                                          <p:spTgt spid="92"/>
                                        </p:tgtEl>
                                        <p:attrNameLst>
                                          <p:attrName>ppt_x</p:attrName>
                                          <p:attrName>ppt_y</p:attrName>
                                        </p:attrNameLst>
                                      </p:cBhvr>
                                      <p:rCtr x="-20273" y="-5903"/>
                                    </p:animMotion>
                                  </p:childTnLst>
                                </p:cTn>
                              </p:par>
                              <p:par>
                                <p:cTn id="25" presetID="22" presetClass="entr" presetSubtype="8" fill="hold" grpId="0" nodeType="withEffect">
                                  <p:stCondLst>
                                    <p:cond delay="0"/>
                                  </p:stCondLst>
                                  <p:childTnLst>
                                    <p:set>
                                      <p:cBhvr>
                                        <p:cTn id="26" dur="1" fill="hold">
                                          <p:stCondLst>
                                            <p:cond delay="0"/>
                                          </p:stCondLst>
                                        </p:cTn>
                                        <p:tgtEl>
                                          <p:spTgt spid="91"/>
                                        </p:tgtEl>
                                        <p:attrNameLst>
                                          <p:attrName>style.visibility</p:attrName>
                                        </p:attrNameLst>
                                      </p:cBhvr>
                                      <p:to>
                                        <p:strVal val="visible"/>
                                      </p:to>
                                    </p:set>
                                    <p:animEffect transition="in" filter="wipe(left)">
                                      <p:cBhvr>
                                        <p:cTn id="27" dur="500"/>
                                        <p:tgtEl>
                                          <p:spTgt spid="91"/>
                                        </p:tgtEl>
                                      </p:cBhvr>
                                    </p:animEffect>
                                  </p:childTnLst>
                                </p:cTn>
                              </p:par>
                              <p:par>
                                <p:cTn id="28" presetID="22" presetClass="entr" presetSubtype="8" fill="hold" nodeType="withEffect">
                                  <p:stCondLst>
                                    <p:cond delay="0"/>
                                  </p:stCondLst>
                                  <p:childTnLst>
                                    <p:set>
                                      <p:cBhvr>
                                        <p:cTn id="29" dur="1" fill="hold">
                                          <p:stCondLst>
                                            <p:cond delay="0"/>
                                          </p:stCondLst>
                                        </p:cTn>
                                        <p:tgtEl>
                                          <p:spTgt spid="95"/>
                                        </p:tgtEl>
                                        <p:attrNameLst>
                                          <p:attrName>style.visibility</p:attrName>
                                        </p:attrNameLst>
                                      </p:cBhvr>
                                      <p:to>
                                        <p:strVal val="visible"/>
                                      </p:to>
                                    </p:set>
                                    <p:animEffect transition="in" filter="wipe(left)">
                                      <p:cBhvr>
                                        <p:cTn id="30" dur="500"/>
                                        <p:tgtEl>
                                          <p:spTgt spid="95"/>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grpId="1" nodeType="clickEffect">
                                  <p:stCondLst>
                                    <p:cond delay="0"/>
                                  </p:stCondLst>
                                  <p:childTnLst>
                                    <p:animEffect transition="out" filter="fade">
                                      <p:cBhvr>
                                        <p:cTn id="39" dur="500"/>
                                        <p:tgtEl>
                                          <p:spTgt spid="15"/>
                                        </p:tgtEl>
                                      </p:cBhvr>
                                    </p:animEffect>
                                    <p:set>
                                      <p:cBhvr>
                                        <p:cTn id="40" dur="1" fill="hold">
                                          <p:stCondLst>
                                            <p:cond delay="499"/>
                                          </p:stCondLst>
                                        </p:cTn>
                                        <p:tgtEl>
                                          <p:spTgt spid="15"/>
                                        </p:tgtEl>
                                        <p:attrNameLst>
                                          <p:attrName>style.visibility</p:attrName>
                                        </p:attrNameLst>
                                      </p:cBhvr>
                                      <p:to>
                                        <p:strVal val="hidden"/>
                                      </p:to>
                                    </p:set>
                                  </p:childTnLst>
                                </p:cTn>
                              </p:par>
                              <p:par>
                                <p:cTn id="41" presetID="6" presetClass="emph" presetSubtype="0" fill="hold" grpId="0" nodeType="withEffect">
                                  <p:stCondLst>
                                    <p:cond delay="0"/>
                                  </p:stCondLst>
                                  <p:childTnLst>
                                    <p:animScale>
                                      <p:cBhvr>
                                        <p:cTn id="42" dur="2000" fill="hold"/>
                                        <p:tgtEl>
                                          <p:spTgt spid="93"/>
                                        </p:tgtEl>
                                      </p:cBhvr>
                                      <p:by x="75000" y="75000"/>
                                    </p:animScale>
                                  </p:childTnLst>
                                </p:cTn>
                              </p:par>
                              <p:par>
                                <p:cTn id="43" presetID="6" presetClass="emph" presetSubtype="0" fill="hold" grpId="0" nodeType="withEffect">
                                  <p:stCondLst>
                                    <p:cond delay="0"/>
                                  </p:stCondLst>
                                  <p:childTnLst>
                                    <p:animScale>
                                      <p:cBhvr>
                                        <p:cTn id="44" dur="2000" fill="hold"/>
                                        <p:tgtEl>
                                          <p:spTgt spid="103"/>
                                        </p:tgtEl>
                                      </p:cBhvr>
                                      <p:by x="75000" y="75000"/>
                                    </p:animScale>
                                  </p:childTnLst>
                                </p:cTn>
                              </p:par>
                              <p:par>
                                <p:cTn id="45" presetID="6" presetClass="emph" presetSubtype="0" fill="hold" grpId="0" nodeType="withEffect">
                                  <p:stCondLst>
                                    <p:cond delay="0"/>
                                  </p:stCondLst>
                                  <p:childTnLst>
                                    <p:animScale>
                                      <p:cBhvr>
                                        <p:cTn id="46" dur="2000" fill="hold"/>
                                        <p:tgtEl>
                                          <p:spTgt spid="104"/>
                                        </p:tgtEl>
                                      </p:cBhvr>
                                      <p:by x="75000" y="75000"/>
                                    </p:animScale>
                                  </p:childTnLst>
                                </p:cTn>
                              </p:par>
                              <p:par>
                                <p:cTn id="47" presetID="42" presetClass="path" presetSubtype="0" accel="50000" decel="50000" fill="hold" grpId="1" nodeType="withEffect">
                                  <p:stCondLst>
                                    <p:cond delay="0"/>
                                  </p:stCondLst>
                                  <p:childTnLst>
                                    <p:animMotion origin="layout" path="M -1.04167E-6 -1.48148E-6 L -0.18203 -0.18426 " pathEditMode="relative" rAng="0" ptsTypes="AA">
                                      <p:cBhvr>
                                        <p:cTn id="48" dur="2000" fill="hold"/>
                                        <p:tgtEl>
                                          <p:spTgt spid="93"/>
                                        </p:tgtEl>
                                        <p:attrNameLst>
                                          <p:attrName>ppt_x</p:attrName>
                                          <p:attrName>ppt_y</p:attrName>
                                        </p:attrNameLst>
                                      </p:cBhvr>
                                      <p:rCtr x="-9102" y="-9213"/>
                                    </p:animMotion>
                                  </p:childTnLst>
                                </p:cTn>
                              </p:par>
                              <p:par>
                                <p:cTn id="49" presetID="42" presetClass="path" presetSubtype="0" accel="50000" decel="50000" fill="hold" grpId="1" nodeType="withEffect">
                                  <p:stCondLst>
                                    <p:cond delay="0"/>
                                  </p:stCondLst>
                                  <p:childTnLst>
                                    <p:animMotion origin="layout" path="M -8.33333E-7 3.7037E-6 L -0.18984 -0.12107 " pathEditMode="relative" rAng="0" ptsTypes="AA">
                                      <p:cBhvr>
                                        <p:cTn id="50" dur="2000" fill="hold"/>
                                        <p:tgtEl>
                                          <p:spTgt spid="103"/>
                                        </p:tgtEl>
                                        <p:attrNameLst>
                                          <p:attrName>ppt_x</p:attrName>
                                          <p:attrName>ppt_y</p:attrName>
                                        </p:attrNameLst>
                                      </p:cBhvr>
                                      <p:rCtr x="-9492" y="-6065"/>
                                    </p:animMotion>
                                  </p:childTnLst>
                                </p:cTn>
                              </p:par>
                              <p:par>
                                <p:cTn id="51" presetID="42" presetClass="path" presetSubtype="0" accel="50000" decel="50000" fill="hold" grpId="1" nodeType="withEffect">
                                  <p:stCondLst>
                                    <p:cond delay="0"/>
                                  </p:stCondLst>
                                  <p:childTnLst>
                                    <p:animMotion origin="layout" path="M -2.08333E-6 1.85185E-6 L -0.16797 -0.19074 " pathEditMode="relative" rAng="0" ptsTypes="AA">
                                      <p:cBhvr>
                                        <p:cTn id="52" dur="2000" fill="hold"/>
                                        <p:tgtEl>
                                          <p:spTgt spid="104"/>
                                        </p:tgtEl>
                                        <p:attrNameLst>
                                          <p:attrName>ppt_x</p:attrName>
                                          <p:attrName>ppt_y</p:attrName>
                                        </p:attrNameLst>
                                      </p:cBhvr>
                                      <p:rCtr x="-8398" y="-9537"/>
                                    </p:animMotion>
                                  </p:childTnLst>
                                </p:cTn>
                              </p:par>
                              <p:par>
                                <p:cTn id="53" presetID="22" presetClass="entr" presetSubtype="8" fill="hold" grpId="0" nodeType="withEffect">
                                  <p:stCondLst>
                                    <p:cond delay="0"/>
                                  </p:stCondLst>
                                  <p:childTnLst>
                                    <p:set>
                                      <p:cBhvr>
                                        <p:cTn id="54" dur="1" fill="hold">
                                          <p:stCondLst>
                                            <p:cond delay="0"/>
                                          </p:stCondLst>
                                        </p:cTn>
                                        <p:tgtEl>
                                          <p:spTgt spid="107"/>
                                        </p:tgtEl>
                                        <p:attrNameLst>
                                          <p:attrName>style.visibility</p:attrName>
                                        </p:attrNameLst>
                                      </p:cBhvr>
                                      <p:to>
                                        <p:strVal val="visible"/>
                                      </p:to>
                                    </p:set>
                                    <p:animEffect transition="in" filter="wipe(left)">
                                      <p:cBhvr>
                                        <p:cTn id="55" dur="500"/>
                                        <p:tgtEl>
                                          <p:spTgt spid="107"/>
                                        </p:tgtEl>
                                      </p:cBhvr>
                                    </p:animEffect>
                                  </p:childTnLst>
                                </p:cTn>
                              </p:par>
                              <p:par>
                                <p:cTn id="56" presetID="22" presetClass="entr" presetSubtype="8" fill="hold" nodeType="withEffect">
                                  <p:stCondLst>
                                    <p:cond delay="0"/>
                                  </p:stCondLst>
                                  <p:childTnLst>
                                    <p:set>
                                      <p:cBhvr>
                                        <p:cTn id="57" dur="1" fill="hold">
                                          <p:stCondLst>
                                            <p:cond delay="0"/>
                                          </p:stCondLst>
                                        </p:cTn>
                                        <p:tgtEl>
                                          <p:spTgt spid="108"/>
                                        </p:tgtEl>
                                        <p:attrNameLst>
                                          <p:attrName>style.visibility</p:attrName>
                                        </p:attrNameLst>
                                      </p:cBhvr>
                                      <p:to>
                                        <p:strVal val="visible"/>
                                      </p:to>
                                    </p:set>
                                    <p:animEffect transition="in" filter="wipe(left)">
                                      <p:cBhvr>
                                        <p:cTn id="58" dur="500"/>
                                        <p:tgtEl>
                                          <p:spTgt spid="108"/>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2" fill="hold" grpId="0" nodeType="click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wipe(right)">
                                      <p:cBhvr>
                                        <p:cTn id="63" dur="500"/>
                                        <p:tgtEl>
                                          <p:spTgt spid="16"/>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xit" presetSubtype="0" fill="hold" grpId="1" nodeType="clickEffect">
                                  <p:stCondLst>
                                    <p:cond delay="0"/>
                                  </p:stCondLst>
                                  <p:childTnLst>
                                    <p:animEffect transition="out" filter="fade">
                                      <p:cBhvr>
                                        <p:cTn id="67" dur="500"/>
                                        <p:tgtEl>
                                          <p:spTgt spid="16"/>
                                        </p:tgtEl>
                                      </p:cBhvr>
                                    </p:animEffect>
                                    <p:set>
                                      <p:cBhvr>
                                        <p:cTn id="68" dur="1" fill="hold">
                                          <p:stCondLst>
                                            <p:cond delay="499"/>
                                          </p:stCondLst>
                                        </p:cTn>
                                        <p:tgtEl>
                                          <p:spTgt spid="16"/>
                                        </p:tgtEl>
                                        <p:attrNameLst>
                                          <p:attrName>style.visibility</p:attrName>
                                        </p:attrNameLst>
                                      </p:cBhvr>
                                      <p:to>
                                        <p:strVal val="hidden"/>
                                      </p:to>
                                    </p:set>
                                  </p:childTnLst>
                                </p:cTn>
                              </p:par>
                              <p:par>
                                <p:cTn id="69" presetID="6" presetClass="emph" presetSubtype="0" fill="hold" grpId="0" nodeType="withEffect">
                                  <p:stCondLst>
                                    <p:cond delay="0"/>
                                  </p:stCondLst>
                                  <p:childTnLst>
                                    <p:animScale>
                                      <p:cBhvr>
                                        <p:cTn id="70" dur="2000" fill="hold"/>
                                        <p:tgtEl>
                                          <p:spTgt spid="118"/>
                                        </p:tgtEl>
                                      </p:cBhvr>
                                      <p:by x="75000" y="75000"/>
                                    </p:animScale>
                                  </p:childTnLst>
                                </p:cTn>
                              </p:par>
                              <p:par>
                                <p:cTn id="71" presetID="6" presetClass="emph" presetSubtype="0" fill="hold" grpId="0" nodeType="withEffect">
                                  <p:stCondLst>
                                    <p:cond delay="0"/>
                                  </p:stCondLst>
                                  <p:childTnLst>
                                    <p:animScale>
                                      <p:cBhvr>
                                        <p:cTn id="72" dur="2000" fill="hold"/>
                                        <p:tgtEl>
                                          <p:spTgt spid="119"/>
                                        </p:tgtEl>
                                      </p:cBhvr>
                                      <p:by x="75000" y="75000"/>
                                    </p:animScale>
                                  </p:childTnLst>
                                </p:cTn>
                              </p:par>
                              <p:par>
                                <p:cTn id="73" presetID="6" presetClass="emph" presetSubtype="0" fill="hold" grpId="0" nodeType="withEffect">
                                  <p:stCondLst>
                                    <p:cond delay="0"/>
                                  </p:stCondLst>
                                  <p:childTnLst>
                                    <p:animScale>
                                      <p:cBhvr>
                                        <p:cTn id="74" dur="2000" fill="hold"/>
                                        <p:tgtEl>
                                          <p:spTgt spid="120"/>
                                        </p:tgtEl>
                                      </p:cBhvr>
                                      <p:by x="75000" y="75000"/>
                                    </p:animScale>
                                  </p:childTnLst>
                                </p:cTn>
                              </p:par>
                              <p:par>
                                <p:cTn id="75" presetID="42" presetClass="path" presetSubtype="0" accel="50000" decel="50000" fill="hold" grpId="1" nodeType="withEffect">
                                  <p:stCondLst>
                                    <p:cond delay="0"/>
                                  </p:stCondLst>
                                  <p:childTnLst>
                                    <p:animMotion origin="layout" path="M -1.04167E-6 -4.44444E-6 L 0.20026 -0.31157 " pathEditMode="relative" rAng="0" ptsTypes="AA">
                                      <p:cBhvr>
                                        <p:cTn id="76" dur="2000" fill="hold"/>
                                        <p:tgtEl>
                                          <p:spTgt spid="118"/>
                                        </p:tgtEl>
                                        <p:attrNameLst>
                                          <p:attrName>ppt_x</p:attrName>
                                          <p:attrName>ppt_y</p:attrName>
                                        </p:attrNameLst>
                                      </p:cBhvr>
                                      <p:rCtr x="10013" y="-15579"/>
                                    </p:animMotion>
                                  </p:childTnLst>
                                </p:cTn>
                              </p:par>
                              <p:par>
                                <p:cTn id="77" presetID="42" presetClass="path" presetSubtype="0" accel="50000" decel="50000" fill="hold" grpId="1" nodeType="withEffect">
                                  <p:stCondLst>
                                    <p:cond delay="0"/>
                                  </p:stCondLst>
                                  <p:childTnLst>
                                    <p:animMotion origin="layout" path="M -1.04167E-6 1.11111E-6 L 0.19596 -0.06389 " pathEditMode="relative" rAng="0" ptsTypes="AA">
                                      <p:cBhvr>
                                        <p:cTn id="78" dur="2000" fill="hold"/>
                                        <p:tgtEl>
                                          <p:spTgt spid="120"/>
                                        </p:tgtEl>
                                        <p:attrNameLst>
                                          <p:attrName>ppt_x</p:attrName>
                                          <p:attrName>ppt_y</p:attrName>
                                        </p:attrNameLst>
                                      </p:cBhvr>
                                      <p:rCtr x="9792" y="-3194"/>
                                    </p:animMotion>
                                  </p:childTnLst>
                                </p:cTn>
                              </p:par>
                              <p:par>
                                <p:cTn id="79" presetID="42" presetClass="path" presetSubtype="0" accel="50000" decel="50000" fill="hold" grpId="1" nodeType="withEffect">
                                  <p:stCondLst>
                                    <p:cond delay="0"/>
                                  </p:stCondLst>
                                  <p:childTnLst>
                                    <p:animMotion origin="layout" path="M -1.04167E-6 3.7037E-6 L 0.19922 0.00139 " pathEditMode="relative" rAng="0" ptsTypes="AA">
                                      <p:cBhvr>
                                        <p:cTn id="80" dur="2000" fill="hold"/>
                                        <p:tgtEl>
                                          <p:spTgt spid="119"/>
                                        </p:tgtEl>
                                        <p:attrNameLst>
                                          <p:attrName>ppt_x</p:attrName>
                                          <p:attrName>ppt_y</p:attrName>
                                        </p:attrNameLst>
                                      </p:cBhvr>
                                      <p:rCtr x="9961" y="69"/>
                                    </p:animMotion>
                                  </p:childTnLst>
                                </p:cTn>
                              </p:par>
                              <p:par>
                                <p:cTn id="81" presetID="22" presetClass="entr" presetSubtype="8" fill="hold" grpId="0" nodeType="withEffect">
                                  <p:stCondLst>
                                    <p:cond delay="0"/>
                                  </p:stCondLst>
                                  <p:childTnLst>
                                    <p:set>
                                      <p:cBhvr>
                                        <p:cTn id="82" dur="1" fill="hold">
                                          <p:stCondLst>
                                            <p:cond delay="0"/>
                                          </p:stCondLst>
                                        </p:cTn>
                                        <p:tgtEl>
                                          <p:spTgt spid="113"/>
                                        </p:tgtEl>
                                        <p:attrNameLst>
                                          <p:attrName>style.visibility</p:attrName>
                                        </p:attrNameLst>
                                      </p:cBhvr>
                                      <p:to>
                                        <p:strVal val="visible"/>
                                      </p:to>
                                    </p:set>
                                    <p:animEffect transition="in" filter="wipe(left)">
                                      <p:cBhvr>
                                        <p:cTn id="83" dur="500"/>
                                        <p:tgtEl>
                                          <p:spTgt spid="113"/>
                                        </p:tgtEl>
                                      </p:cBhvr>
                                    </p:animEffect>
                                  </p:childTnLst>
                                </p:cTn>
                              </p:par>
                              <p:par>
                                <p:cTn id="84" presetID="22" presetClass="entr" presetSubtype="8" fill="hold" nodeType="withEffect">
                                  <p:stCondLst>
                                    <p:cond delay="0"/>
                                  </p:stCondLst>
                                  <p:childTnLst>
                                    <p:set>
                                      <p:cBhvr>
                                        <p:cTn id="85" dur="1" fill="hold">
                                          <p:stCondLst>
                                            <p:cond delay="0"/>
                                          </p:stCondLst>
                                        </p:cTn>
                                        <p:tgtEl>
                                          <p:spTgt spid="114"/>
                                        </p:tgtEl>
                                        <p:attrNameLst>
                                          <p:attrName>style.visibility</p:attrName>
                                        </p:attrNameLst>
                                      </p:cBhvr>
                                      <p:to>
                                        <p:strVal val="visible"/>
                                      </p:to>
                                    </p:set>
                                    <p:animEffect transition="in" filter="wipe(left)">
                                      <p:cBhvr>
                                        <p:cTn id="86" dur="500"/>
                                        <p:tgtEl>
                                          <p:spTgt spid="114"/>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2" fill="hold" nodeType="clickEffect">
                                  <p:stCondLst>
                                    <p:cond delay="0"/>
                                  </p:stCondLst>
                                  <p:childTnLst>
                                    <p:set>
                                      <p:cBhvr>
                                        <p:cTn id="90" dur="1" fill="hold">
                                          <p:stCondLst>
                                            <p:cond delay="0"/>
                                          </p:stCondLst>
                                        </p:cTn>
                                        <p:tgtEl>
                                          <p:spTgt spid="2"/>
                                        </p:tgtEl>
                                        <p:attrNameLst>
                                          <p:attrName>style.visibility</p:attrName>
                                        </p:attrNameLst>
                                      </p:cBhvr>
                                      <p:to>
                                        <p:strVal val="visible"/>
                                      </p:to>
                                    </p:set>
                                    <p:animEffect transition="in" filter="wipe(right)">
                                      <p:cBhvr>
                                        <p:cTn id="91" dur="500"/>
                                        <p:tgtEl>
                                          <p:spTgt spid="2"/>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xit" presetSubtype="0" fill="hold" nodeType="clickEffect">
                                  <p:stCondLst>
                                    <p:cond delay="0"/>
                                  </p:stCondLst>
                                  <p:childTnLst>
                                    <p:animEffect transition="out" filter="fade">
                                      <p:cBhvr>
                                        <p:cTn id="95" dur="500"/>
                                        <p:tgtEl>
                                          <p:spTgt spid="2"/>
                                        </p:tgtEl>
                                      </p:cBhvr>
                                    </p:animEffect>
                                    <p:set>
                                      <p:cBhvr>
                                        <p:cTn id="96" dur="1" fill="hold">
                                          <p:stCondLst>
                                            <p:cond delay="499"/>
                                          </p:stCondLst>
                                        </p:cTn>
                                        <p:tgtEl>
                                          <p:spTgt spid="2"/>
                                        </p:tgtEl>
                                        <p:attrNameLst>
                                          <p:attrName>style.visibility</p:attrName>
                                        </p:attrNameLst>
                                      </p:cBhvr>
                                      <p:to>
                                        <p:strVal val="hidden"/>
                                      </p:to>
                                    </p:set>
                                  </p:childTnLst>
                                </p:cTn>
                              </p:par>
                              <p:par>
                                <p:cTn id="97" presetID="10" presetClass="exit" presetSubtype="0" fill="hold" grpId="0" nodeType="withEffect">
                                  <p:stCondLst>
                                    <p:cond delay="0"/>
                                  </p:stCondLst>
                                  <p:childTnLst>
                                    <p:animEffect transition="out" filter="fade">
                                      <p:cBhvr>
                                        <p:cTn id="98" dur="500"/>
                                        <p:tgtEl>
                                          <p:spTgt spid="8">
                                            <p:txEl>
                                              <p:pRg st="0" end="0"/>
                                            </p:txEl>
                                          </p:spTgt>
                                        </p:tgtEl>
                                      </p:cBhvr>
                                    </p:animEffect>
                                    <p:set>
                                      <p:cBhvr>
                                        <p:cTn id="99" dur="1" fill="hold">
                                          <p:stCondLst>
                                            <p:cond delay="499"/>
                                          </p:stCondLst>
                                        </p:cTn>
                                        <p:tgtEl>
                                          <p:spTgt spid="8">
                                            <p:txEl>
                                              <p:pRg st="0" end="0"/>
                                            </p:txEl>
                                          </p:spTgt>
                                        </p:tgtEl>
                                        <p:attrNameLst>
                                          <p:attrName>style.visibility</p:attrName>
                                        </p:attrNameLst>
                                      </p:cBhvr>
                                      <p:to>
                                        <p:strVal val="hidden"/>
                                      </p:to>
                                    </p:set>
                                  </p:childTnLst>
                                </p:cTn>
                              </p:par>
                              <p:par>
                                <p:cTn id="100" presetID="10" presetClass="exit" presetSubtype="0" fill="hold" grpId="0" nodeType="withEffect">
                                  <p:stCondLst>
                                    <p:cond delay="0"/>
                                  </p:stCondLst>
                                  <p:childTnLst>
                                    <p:animEffect transition="out" filter="fade">
                                      <p:cBhvr>
                                        <p:cTn id="101" dur="500"/>
                                        <p:tgtEl>
                                          <p:spTgt spid="69">
                                            <p:txEl>
                                              <p:pRg st="0" end="0"/>
                                            </p:txEl>
                                          </p:spTgt>
                                        </p:tgtEl>
                                      </p:cBhvr>
                                    </p:animEffect>
                                    <p:set>
                                      <p:cBhvr>
                                        <p:cTn id="102" dur="1" fill="hold">
                                          <p:stCondLst>
                                            <p:cond delay="499"/>
                                          </p:stCondLst>
                                        </p:cTn>
                                        <p:tgtEl>
                                          <p:spTgt spid="69">
                                            <p:txEl>
                                              <p:pRg st="0" end="0"/>
                                            </p:txEl>
                                          </p:spTgt>
                                        </p:tgtEl>
                                        <p:attrNameLst>
                                          <p:attrName>style.visibility</p:attrName>
                                        </p:attrNameLst>
                                      </p:cBhvr>
                                      <p:to>
                                        <p:strVal val="hidden"/>
                                      </p:to>
                                    </p:set>
                                  </p:childTnLst>
                                </p:cTn>
                              </p:par>
                              <p:par>
                                <p:cTn id="103" presetID="10" presetClass="exit" presetSubtype="0" fill="hold" grpId="0" nodeType="withEffect">
                                  <p:stCondLst>
                                    <p:cond delay="0"/>
                                  </p:stCondLst>
                                  <p:childTnLst>
                                    <p:animEffect transition="out" filter="fade">
                                      <p:cBhvr>
                                        <p:cTn id="104" dur="500"/>
                                        <p:tgtEl>
                                          <p:spTgt spid="70">
                                            <p:txEl>
                                              <p:pRg st="0" end="0"/>
                                            </p:txEl>
                                          </p:spTgt>
                                        </p:tgtEl>
                                      </p:cBhvr>
                                    </p:animEffect>
                                    <p:set>
                                      <p:cBhvr>
                                        <p:cTn id="105" dur="1" fill="hold">
                                          <p:stCondLst>
                                            <p:cond delay="499"/>
                                          </p:stCondLst>
                                        </p:cTn>
                                        <p:tgtEl>
                                          <p:spTgt spid="70">
                                            <p:txEl>
                                              <p:pRg st="0" end="0"/>
                                            </p:txEl>
                                          </p:spTgt>
                                        </p:tgtEl>
                                        <p:attrNameLst>
                                          <p:attrName>style.visibility</p:attrName>
                                        </p:attrNameLst>
                                      </p:cBhvr>
                                      <p:to>
                                        <p:strVal val="hidden"/>
                                      </p:to>
                                    </p:set>
                                  </p:childTnLst>
                                </p:cTn>
                              </p:par>
                              <p:par>
                                <p:cTn id="106" presetID="10" presetClass="exit" presetSubtype="0" fill="hold" grpId="0" nodeType="withEffect">
                                  <p:stCondLst>
                                    <p:cond delay="0"/>
                                  </p:stCondLst>
                                  <p:childTnLst>
                                    <p:animEffect transition="out" filter="fade">
                                      <p:cBhvr>
                                        <p:cTn id="107" dur="500"/>
                                        <p:tgtEl>
                                          <p:spTgt spid="71">
                                            <p:txEl>
                                              <p:pRg st="0" end="0"/>
                                            </p:txEl>
                                          </p:spTgt>
                                        </p:tgtEl>
                                      </p:cBhvr>
                                    </p:animEffect>
                                    <p:set>
                                      <p:cBhvr>
                                        <p:cTn id="108" dur="1" fill="hold">
                                          <p:stCondLst>
                                            <p:cond delay="499"/>
                                          </p:stCondLst>
                                        </p:cTn>
                                        <p:tgtEl>
                                          <p:spTgt spid="71">
                                            <p:txEl>
                                              <p:pRg st="0" end="0"/>
                                            </p:txEl>
                                          </p:spTgt>
                                        </p:tgtEl>
                                        <p:attrNameLst>
                                          <p:attrName>style.visibility</p:attrName>
                                        </p:attrNameLst>
                                      </p:cBhvr>
                                      <p:to>
                                        <p:strVal val="hidden"/>
                                      </p:to>
                                    </p:set>
                                  </p:childTnLst>
                                </p:cTn>
                              </p:par>
                              <p:par>
                                <p:cTn id="109" presetID="10" presetClass="exit" presetSubtype="0" fill="hold" grpId="0" nodeType="withEffect">
                                  <p:stCondLst>
                                    <p:cond delay="0"/>
                                  </p:stCondLst>
                                  <p:childTnLst>
                                    <p:animEffect transition="out" filter="fade">
                                      <p:cBhvr>
                                        <p:cTn id="110" dur="500"/>
                                        <p:tgtEl>
                                          <p:spTgt spid="72">
                                            <p:txEl>
                                              <p:pRg st="0" end="0"/>
                                            </p:txEl>
                                          </p:spTgt>
                                        </p:tgtEl>
                                      </p:cBhvr>
                                    </p:animEffect>
                                    <p:set>
                                      <p:cBhvr>
                                        <p:cTn id="111" dur="1" fill="hold">
                                          <p:stCondLst>
                                            <p:cond delay="499"/>
                                          </p:stCondLst>
                                        </p:cTn>
                                        <p:tgtEl>
                                          <p:spTgt spid="72">
                                            <p:txEl>
                                              <p:pRg st="0" end="0"/>
                                            </p:txEl>
                                          </p:spTgt>
                                        </p:tgtEl>
                                        <p:attrNameLst>
                                          <p:attrName>style.visibility</p:attrName>
                                        </p:attrNameLst>
                                      </p:cBhvr>
                                      <p:to>
                                        <p:strVal val="hidden"/>
                                      </p:to>
                                    </p:set>
                                  </p:childTnLst>
                                </p:cTn>
                              </p:par>
                              <p:par>
                                <p:cTn id="112" presetID="10" presetClass="exit" presetSubtype="0" fill="hold" grpId="0" nodeType="withEffect">
                                  <p:stCondLst>
                                    <p:cond delay="0"/>
                                  </p:stCondLst>
                                  <p:childTnLst>
                                    <p:animEffect transition="out" filter="fade">
                                      <p:cBhvr>
                                        <p:cTn id="113" dur="500"/>
                                        <p:tgtEl>
                                          <p:spTgt spid="73">
                                            <p:txEl>
                                              <p:pRg st="0" end="0"/>
                                            </p:txEl>
                                          </p:spTgt>
                                        </p:tgtEl>
                                      </p:cBhvr>
                                    </p:animEffect>
                                    <p:set>
                                      <p:cBhvr>
                                        <p:cTn id="114" dur="1" fill="hold">
                                          <p:stCondLst>
                                            <p:cond delay="499"/>
                                          </p:stCondLst>
                                        </p:cTn>
                                        <p:tgtEl>
                                          <p:spTgt spid="73">
                                            <p:txEl>
                                              <p:pRg st="0" end="0"/>
                                            </p:txEl>
                                          </p:spTgt>
                                        </p:tgtEl>
                                        <p:attrNameLst>
                                          <p:attrName>style.visibility</p:attrName>
                                        </p:attrNameLst>
                                      </p:cBhvr>
                                      <p:to>
                                        <p:strVal val="hidden"/>
                                      </p:to>
                                    </p:set>
                                  </p:childTnLst>
                                </p:cTn>
                              </p:par>
                              <p:par>
                                <p:cTn id="115" presetID="10" presetClass="exit" presetSubtype="0" fill="hold" grpId="0" nodeType="withEffect">
                                  <p:stCondLst>
                                    <p:cond delay="0"/>
                                  </p:stCondLst>
                                  <p:childTnLst>
                                    <p:animEffect transition="out" filter="fade">
                                      <p:cBhvr>
                                        <p:cTn id="116" dur="500"/>
                                        <p:tgtEl>
                                          <p:spTgt spid="74">
                                            <p:txEl>
                                              <p:pRg st="0" end="0"/>
                                            </p:txEl>
                                          </p:spTgt>
                                        </p:tgtEl>
                                      </p:cBhvr>
                                    </p:animEffect>
                                    <p:set>
                                      <p:cBhvr>
                                        <p:cTn id="117" dur="1" fill="hold">
                                          <p:stCondLst>
                                            <p:cond delay="499"/>
                                          </p:stCondLst>
                                        </p:cTn>
                                        <p:tgtEl>
                                          <p:spTgt spid="74">
                                            <p:txEl>
                                              <p:pRg st="0" end="0"/>
                                            </p:txEl>
                                          </p:spTgt>
                                        </p:tgtEl>
                                        <p:attrNameLst>
                                          <p:attrName>style.visibility</p:attrName>
                                        </p:attrNameLst>
                                      </p:cBhvr>
                                      <p:to>
                                        <p:strVal val="hidden"/>
                                      </p:to>
                                    </p:set>
                                  </p:childTnLst>
                                </p:cTn>
                              </p:par>
                              <p:par>
                                <p:cTn id="118" presetID="6" presetClass="emph" presetSubtype="0" fill="hold" grpId="0" nodeType="withEffect">
                                  <p:stCondLst>
                                    <p:cond delay="0"/>
                                  </p:stCondLst>
                                  <p:childTnLst>
                                    <p:animScale>
                                      <p:cBhvr>
                                        <p:cTn id="119" dur="2000" fill="hold"/>
                                        <p:tgtEl>
                                          <p:spTgt spid="126"/>
                                        </p:tgtEl>
                                      </p:cBhvr>
                                      <p:by x="75000" y="75000"/>
                                    </p:animScale>
                                  </p:childTnLst>
                                </p:cTn>
                              </p:par>
                              <p:par>
                                <p:cTn id="120" presetID="6" presetClass="emph" presetSubtype="0" fill="hold" grpId="0" nodeType="withEffect">
                                  <p:stCondLst>
                                    <p:cond delay="0"/>
                                  </p:stCondLst>
                                  <p:childTnLst>
                                    <p:animScale>
                                      <p:cBhvr>
                                        <p:cTn id="121" dur="2000" fill="hold"/>
                                        <p:tgtEl>
                                          <p:spTgt spid="128"/>
                                        </p:tgtEl>
                                      </p:cBhvr>
                                      <p:by x="75000" y="75000"/>
                                    </p:animScale>
                                  </p:childTnLst>
                                </p:cTn>
                              </p:par>
                              <p:par>
                                <p:cTn id="122" presetID="6" presetClass="emph" presetSubtype="0" fill="hold" grpId="0" nodeType="withEffect">
                                  <p:stCondLst>
                                    <p:cond delay="0"/>
                                  </p:stCondLst>
                                  <p:childTnLst>
                                    <p:animScale>
                                      <p:cBhvr>
                                        <p:cTn id="123" dur="2000" fill="hold"/>
                                        <p:tgtEl>
                                          <p:spTgt spid="127"/>
                                        </p:tgtEl>
                                      </p:cBhvr>
                                      <p:by x="75000" y="75000"/>
                                    </p:animScale>
                                  </p:childTnLst>
                                </p:cTn>
                              </p:par>
                              <p:par>
                                <p:cTn id="124" presetID="42" presetClass="path" presetSubtype="0" accel="50000" decel="50000" fill="hold" grpId="1" nodeType="withEffect">
                                  <p:stCondLst>
                                    <p:cond delay="0"/>
                                  </p:stCondLst>
                                  <p:childTnLst>
                                    <p:animMotion origin="layout" path="M -1.66667E-6 -1.48148E-6 L 0.4013 -0.37268 " pathEditMode="relative" rAng="0" ptsTypes="AA">
                                      <p:cBhvr>
                                        <p:cTn id="125" dur="2000" fill="hold"/>
                                        <p:tgtEl>
                                          <p:spTgt spid="126"/>
                                        </p:tgtEl>
                                        <p:attrNameLst>
                                          <p:attrName>ppt_x</p:attrName>
                                          <p:attrName>ppt_y</p:attrName>
                                        </p:attrNameLst>
                                      </p:cBhvr>
                                      <p:rCtr x="20065" y="-18634"/>
                                    </p:animMotion>
                                  </p:childTnLst>
                                </p:cTn>
                              </p:par>
                              <p:par>
                                <p:cTn id="126" presetID="42" presetClass="path" presetSubtype="0" accel="50000" decel="50000" fill="hold" grpId="1" nodeType="withEffect">
                                  <p:stCondLst>
                                    <p:cond delay="0"/>
                                  </p:stCondLst>
                                  <p:childTnLst>
                                    <p:animMotion origin="layout" path="M -8.33333E-7 3.7037E-6 L 0.4082 0.00463 " pathEditMode="relative" rAng="0" ptsTypes="AA">
                                      <p:cBhvr>
                                        <p:cTn id="127" dur="2000" fill="hold"/>
                                        <p:tgtEl>
                                          <p:spTgt spid="128"/>
                                        </p:tgtEl>
                                        <p:attrNameLst>
                                          <p:attrName>ppt_x</p:attrName>
                                          <p:attrName>ppt_y</p:attrName>
                                        </p:attrNameLst>
                                      </p:cBhvr>
                                      <p:rCtr x="20404" y="231"/>
                                    </p:animMotion>
                                  </p:childTnLst>
                                </p:cTn>
                              </p:par>
                              <p:par>
                                <p:cTn id="128" presetID="42" presetClass="path" presetSubtype="0" accel="50000" decel="50000" fill="hold" grpId="1" nodeType="withEffect">
                                  <p:stCondLst>
                                    <p:cond delay="0"/>
                                  </p:stCondLst>
                                  <p:childTnLst>
                                    <p:animMotion origin="layout" path="M -1.04167E-6 -3.7037E-6 L 0.40443 -0.12777 " pathEditMode="relative" rAng="0" ptsTypes="AA">
                                      <p:cBhvr>
                                        <p:cTn id="129" dur="2000" fill="hold"/>
                                        <p:tgtEl>
                                          <p:spTgt spid="127"/>
                                        </p:tgtEl>
                                        <p:attrNameLst>
                                          <p:attrName>ppt_x</p:attrName>
                                          <p:attrName>ppt_y</p:attrName>
                                        </p:attrNameLst>
                                      </p:cBhvr>
                                      <p:rCtr x="20221" y="-6389"/>
                                    </p:animMotion>
                                  </p:childTnLst>
                                </p:cTn>
                              </p:par>
                              <p:par>
                                <p:cTn id="130" presetID="22" presetClass="entr" presetSubtype="8" fill="hold" grpId="0" nodeType="withEffect">
                                  <p:stCondLst>
                                    <p:cond delay="0"/>
                                  </p:stCondLst>
                                  <p:childTnLst>
                                    <p:set>
                                      <p:cBhvr>
                                        <p:cTn id="131" dur="1" fill="hold">
                                          <p:stCondLst>
                                            <p:cond delay="0"/>
                                          </p:stCondLst>
                                        </p:cTn>
                                        <p:tgtEl>
                                          <p:spTgt spid="121"/>
                                        </p:tgtEl>
                                        <p:attrNameLst>
                                          <p:attrName>style.visibility</p:attrName>
                                        </p:attrNameLst>
                                      </p:cBhvr>
                                      <p:to>
                                        <p:strVal val="visible"/>
                                      </p:to>
                                    </p:set>
                                    <p:animEffect transition="in" filter="wipe(left)">
                                      <p:cBhvr>
                                        <p:cTn id="132" dur="500"/>
                                        <p:tgtEl>
                                          <p:spTgt spid="121"/>
                                        </p:tgtEl>
                                      </p:cBhvr>
                                    </p:animEffect>
                                  </p:childTnLst>
                                </p:cTn>
                              </p:par>
                              <p:par>
                                <p:cTn id="133" presetID="22" presetClass="entr" presetSubtype="8" fill="hold" nodeType="withEffect">
                                  <p:stCondLst>
                                    <p:cond delay="0"/>
                                  </p:stCondLst>
                                  <p:childTnLst>
                                    <p:set>
                                      <p:cBhvr>
                                        <p:cTn id="134" dur="1" fill="hold">
                                          <p:stCondLst>
                                            <p:cond delay="0"/>
                                          </p:stCondLst>
                                        </p:cTn>
                                        <p:tgtEl>
                                          <p:spTgt spid="122"/>
                                        </p:tgtEl>
                                        <p:attrNameLst>
                                          <p:attrName>style.visibility</p:attrName>
                                        </p:attrNameLst>
                                      </p:cBhvr>
                                      <p:to>
                                        <p:strVal val="visible"/>
                                      </p:to>
                                    </p:set>
                                    <p:animEffect transition="in" filter="wipe(left)">
                                      <p:cBhvr>
                                        <p:cTn id="135"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Graphic spid="4" grpId="1">
        <p:bldAsOne/>
      </p:bldGraphic>
      <p:bldGraphic spid="15" grpId="0">
        <p:bldAsOne/>
      </p:bldGraphic>
      <p:bldGraphic spid="15" grpId="1">
        <p:bldAsOne/>
      </p:bldGraphic>
      <p:bldGraphic spid="16" grpId="0">
        <p:bldAsOne/>
      </p:bldGraphic>
      <p:bldGraphic spid="16" grpId="1">
        <p:bldAsOne/>
      </p:bldGraphic>
      <p:bldP spid="8" grpId="0" build="allAtOnce"/>
      <p:bldP spid="69" grpId="0" build="allAtOnce"/>
      <p:bldP spid="70" grpId="0" build="allAtOnce"/>
      <p:bldP spid="71" grpId="0" build="allAtOnce"/>
      <p:bldP spid="72" grpId="0" build="allAtOnce"/>
      <p:bldP spid="73" grpId="0" build="allAtOnce"/>
      <p:bldP spid="74" grpId="0" build="allAtOnce"/>
      <p:bldGraphic spid="91" grpId="0">
        <p:bldAsOne/>
      </p:bldGraphic>
      <p:bldGraphic spid="107" grpId="0">
        <p:bldAsOne/>
      </p:bldGraphic>
      <p:bldP spid="104" grpId="0"/>
      <p:bldP spid="104" grpId="1"/>
      <p:bldP spid="103" grpId="0"/>
      <p:bldP spid="103" grpId="1"/>
      <p:bldP spid="93" grpId="0"/>
      <p:bldP spid="93" grpId="1"/>
      <p:bldGraphic spid="113" grpId="0">
        <p:bldAsOne/>
      </p:bldGraphic>
      <p:bldP spid="118" grpId="0"/>
      <p:bldP spid="118" grpId="1"/>
      <p:bldP spid="119" grpId="0"/>
      <p:bldP spid="119" grpId="1"/>
      <p:bldP spid="120" grpId="0"/>
      <p:bldP spid="120" grpId="1"/>
      <p:bldP spid="106" grpId="0"/>
      <p:bldP spid="106" grpId="1"/>
      <p:bldP spid="92" grpId="0"/>
      <p:bldP spid="92" grpId="1"/>
      <p:bldP spid="94" grpId="0"/>
      <p:bldP spid="94" grpId="1"/>
      <p:bldGraphic spid="121" grpId="0">
        <p:bldAsOne/>
      </p:bldGraphic>
      <p:bldP spid="126" grpId="0"/>
      <p:bldP spid="126" grpId="1"/>
      <p:bldP spid="127" grpId="0"/>
      <p:bldP spid="127" grpId="1"/>
      <p:bldP spid="128" grpId="0"/>
      <p:bldP spid="128" grpId="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9" name="Oval 18">
            <a:extLst>
              <a:ext uri="{FF2B5EF4-FFF2-40B4-BE49-F238E27FC236}">
                <a16:creationId xmlns:a16="http://schemas.microsoft.com/office/drawing/2014/main" id="{D9E9899D-22C5-478D-A88F-2469C9E17A4E}"/>
              </a:ext>
            </a:extLst>
          </p:cNvPr>
          <p:cNvSpPr/>
          <p:nvPr/>
        </p:nvSpPr>
        <p:spPr>
          <a:xfrm>
            <a:off x="2895600"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C49FCDA4-AC95-4630-9FE9-0434784B4544}"/>
              </a:ext>
            </a:extLst>
          </p:cNvPr>
          <p:cNvSpPr txBox="1"/>
          <p:nvPr/>
        </p:nvSpPr>
        <p:spPr>
          <a:xfrm>
            <a:off x="3569522" y="3624786"/>
            <a:ext cx="5144086" cy="203132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Usage Frequency</a:t>
            </a:r>
          </a:p>
          <a:p>
            <a:pPr marL="0" marR="0" lvl="0" indent="0" algn="ctr" defTabSz="914400" rtl="0" eaLnBrk="1" fontAlgn="auto" latinLnBrk="0" hangingPunct="1">
              <a:lnSpc>
                <a:spcPct val="100000"/>
              </a:lnSpc>
              <a:spcBef>
                <a:spcPts val="0"/>
              </a:spcBef>
              <a:spcAft>
                <a:spcPts val="0"/>
              </a:spcAft>
              <a:buClrTx/>
              <a:buSzTx/>
              <a:buFontTx/>
              <a:buNone/>
              <a:tabLst/>
              <a:defRPr/>
            </a:pPr>
            <a:r>
              <a:rPr lang="de-DE" sz="5400" dirty="0">
                <a:solidFill>
                  <a:prstClr val="white"/>
                </a:solidFill>
                <a:latin typeface="Calibri" panose="020F0502020204030204"/>
              </a:rPr>
              <a:t>Age groups</a:t>
            </a:r>
            <a:endPar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6" name="Google Shape;10763;p87">
            <a:extLst>
              <a:ext uri="{FF2B5EF4-FFF2-40B4-BE49-F238E27FC236}">
                <a16:creationId xmlns:a16="http://schemas.microsoft.com/office/drawing/2014/main" id="{632AA0D3-1EC3-4F80-9924-357969A7477A}"/>
              </a:ext>
            </a:extLst>
          </p:cNvPr>
          <p:cNvGrpSpPr/>
          <p:nvPr/>
        </p:nvGrpSpPr>
        <p:grpSpPr>
          <a:xfrm>
            <a:off x="4397727" y="1291857"/>
            <a:ext cx="2853678" cy="2278606"/>
            <a:chOff x="2611458" y="3816374"/>
            <a:chExt cx="426329" cy="332375"/>
          </a:xfrm>
          <a:solidFill>
            <a:schemeClr val="bg1"/>
          </a:solidFill>
        </p:grpSpPr>
        <p:sp>
          <p:nvSpPr>
            <p:cNvPr id="7" name="Google Shape;10764;p87">
              <a:extLst>
                <a:ext uri="{FF2B5EF4-FFF2-40B4-BE49-F238E27FC236}">
                  <a16:creationId xmlns:a16="http://schemas.microsoft.com/office/drawing/2014/main" id="{930B9E66-7080-4DD5-BCCC-06C7363C09A9}"/>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765;p87">
              <a:extLst>
                <a:ext uri="{FF2B5EF4-FFF2-40B4-BE49-F238E27FC236}">
                  <a16:creationId xmlns:a16="http://schemas.microsoft.com/office/drawing/2014/main" id="{2858F2CA-E125-4E43-AACF-FE92C441BC53}"/>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766;p87">
              <a:extLst>
                <a:ext uri="{FF2B5EF4-FFF2-40B4-BE49-F238E27FC236}">
                  <a16:creationId xmlns:a16="http://schemas.microsoft.com/office/drawing/2014/main" id="{8ECCAA7B-8334-40F3-BCE4-4870EDC5B329}"/>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767;p87">
              <a:extLst>
                <a:ext uri="{FF2B5EF4-FFF2-40B4-BE49-F238E27FC236}">
                  <a16:creationId xmlns:a16="http://schemas.microsoft.com/office/drawing/2014/main" id="{46BC89A2-2C91-43D2-A397-03F5D454B22D}"/>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768;p87">
              <a:extLst>
                <a:ext uri="{FF2B5EF4-FFF2-40B4-BE49-F238E27FC236}">
                  <a16:creationId xmlns:a16="http://schemas.microsoft.com/office/drawing/2014/main" id="{69BEE393-7272-4924-929F-23F964001BFC}"/>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769;p87">
              <a:extLst>
                <a:ext uri="{FF2B5EF4-FFF2-40B4-BE49-F238E27FC236}">
                  <a16:creationId xmlns:a16="http://schemas.microsoft.com/office/drawing/2014/main" id="{95F8158F-D1CE-46CB-9784-7BC6CB0C5FFA}"/>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770;p87">
              <a:extLst>
                <a:ext uri="{FF2B5EF4-FFF2-40B4-BE49-F238E27FC236}">
                  <a16:creationId xmlns:a16="http://schemas.microsoft.com/office/drawing/2014/main" id="{B792EB2C-ECBE-47A5-ADD9-408757161A7B}"/>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771;p87">
              <a:extLst>
                <a:ext uri="{FF2B5EF4-FFF2-40B4-BE49-F238E27FC236}">
                  <a16:creationId xmlns:a16="http://schemas.microsoft.com/office/drawing/2014/main" id="{56E5EBC0-134D-44D3-BC17-085421B7318D}"/>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772;p87">
              <a:extLst>
                <a:ext uri="{FF2B5EF4-FFF2-40B4-BE49-F238E27FC236}">
                  <a16:creationId xmlns:a16="http://schemas.microsoft.com/office/drawing/2014/main" id="{21D4EC72-FCEC-442F-90E9-32A0CE0AA0CD}"/>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773;p87">
              <a:extLst>
                <a:ext uri="{FF2B5EF4-FFF2-40B4-BE49-F238E27FC236}">
                  <a16:creationId xmlns:a16="http://schemas.microsoft.com/office/drawing/2014/main" id="{3292F21D-BFDE-4435-B330-23F1000356DD}"/>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60192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5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28D3BC52-94AF-4959-B9B6-23312B824476}"/>
              </a:ext>
            </a:extLst>
          </p:cNvPr>
          <p:cNvSpPr/>
          <p:nvPr/>
        </p:nvSpPr>
        <p:spPr>
          <a:xfrm>
            <a:off x="0" y="1"/>
            <a:ext cx="12192000" cy="6858000"/>
          </a:xfrm>
          <a:prstGeom prst="rect">
            <a:avLst/>
          </a:prstGeom>
          <a:blipFill>
            <a:blip r:embed="rId5">
              <a:extLst>
                <a:ext uri="{BEBA8EAE-BF5A-486C-A8C5-ECC9F3942E4B}">
                  <a14:imgProps xmlns:a14="http://schemas.microsoft.com/office/drawing/2010/main">
                    <a14:imgLayer r:embed="rId4">
                      <a14:imgEffect>
                        <a14:artisticBlur/>
                      </a14:imgEffect>
                      <a14:imgEffect>
                        <a14:brightnessContrast bright="-5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59214" y="-4455747"/>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30E64000-AF57-46B8-B9BD-FE0D16308F12}"/>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graphicFrame>
        <p:nvGraphicFramePr>
          <p:cNvPr id="10" name="Chart 9">
            <a:extLst>
              <a:ext uri="{FF2B5EF4-FFF2-40B4-BE49-F238E27FC236}">
                <a16:creationId xmlns:a16="http://schemas.microsoft.com/office/drawing/2014/main" id="{0DB6A7D7-91C1-440B-9698-5B4397BFF0EE}"/>
              </a:ext>
            </a:extLst>
          </p:cNvPr>
          <p:cNvGraphicFramePr/>
          <p:nvPr>
            <p:extLst>
              <p:ext uri="{D42A27DB-BD31-4B8C-83A1-F6EECF244321}">
                <p14:modId xmlns:p14="http://schemas.microsoft.com/office/powerpoint/2010/main" val="2293612201"/>
              </p:ext>
            </p:extLst>
          </p:nvPr>
        </p:nvGraphicFramePr>
        <p:xfrm>
          <a:off x="178497" y="3321145"/>
          <a:ext cx="5899346" cy="3570963"/>
        </p:xfrm>
        <a:graphic>
          <a:graphicData uri="http://schemas.openxmlformats.org/drawingml/2006/chart">
            <c:chart xmlns:c="http://schemas.openxmlformats.org/drawingml/2006/chart" xmlns:r="http://schemas.openxmlformats.org/officeDocument/2006/relationships" r:id="rId6"/>
          </a:graphicData>
        </a:graphic>
      </p:graphicFrame>
      <p:sp>
        <p:nvSpPr>
          <p:cNvPr id="19" name="TextBox 18">
            <a:extLst>
              <a:ext uri="{FF2B5EF4-FFF2-40B4-BE49-F238E27FC236}">
                <a16:creationId xmlns:a16="http://schemas.microsoft.com/office/drawing/2014/main" id="{0C53E54B-AAE1-43EE-9993-23B945309A30}"/>
              </a:ext>
            </a:extLst>
          </p:cNvPr>
          <p:cNvSpPr txBox="1"/>
          <p:nvPr/>
        </p:nvSpPr>
        <p:spPr>
          <a:xfrm>
            <a:off x="1687820" y="2351646"/>
            <a:ext cx="3435494" cy="646331"/>
          </a:xfrm>
          <a:prstGeom prst="rect">
            <a:avLst/>
          </a:prstGeom>
          <a:noFill/>
        </p:spPr>
        <p:txBody>
          <a:bodyPr wrap="square" rtlCol="0">
            <a:spAutoFit/>
          </a:bodyPr>
          <a:lstStyle/>
          <a:p>
            <a:r>
              <a:rPr lang="de-DE" sz="3600" dirty="0">
                <a:solidFill>
                  <a:schemeClr val="bg1"/>
                </a:solidFill>
              </a:rPr>
              <a:t>Usage Frequency</a:t>
            </a:r>
          </a:p>
        </p:txBody>
      </p:sp>
      <p:graphicFrame>
        <p:nvGraphicFramePr>
          <p:cNvPr id="25" name="Chart 24">
            <a:extLst>
              <a:ext uri="{FF2B5EF4-FFF2-40B4-BE49-F238E27FC236}">
                <a16:creationId xmlns:a16="http://schemas.microsoft.com/office/drawing/2014/main" id="{1D0F8687-A6CF-4C59-9574-D7CF70D6BB20}"/>
              </a:ext>
            </a:extLst>
          </p:cNvPr>
          <p:cNvGraphicFramePr/>
          <p:nvPr>
            <p:extLst>
              <p:ext uri="{D42A27DB-BD31-4B8C-83A1-F6EECF244321}">
                <p14:modId xmlns:p14="http://schemas.microsoft.com/office/powerpoint/2010/main" val="12934871"/>
              </p:ext>
            </p:extLst>
          </p:nvPr>
        </p:nvGraphicFramePr>
        <p:xfrm>
          <a:off x="5123314" y="2422897"/>
          <a:ext cx="7944293" cy="4462894"/>
        </p:xfrm>
        <a:graphic>
          <a:graphicData uri="http://schemas.openxmlformats.org/drawingml/2006/chart">
            <c:chart xmlns:c="http://schemas.openxmlformats.org/drawingml/2006/chart" xmlns:r="http://schemas.openxmlformats.org/officeDocument/2006/relationships" r:id="rId7"/>
          </a:graphicData>
        </a:graphic>
      </p:graphicFrame>
      <p:sp>
        <p:nvSpPr>
          <p:cNvPr id="28" name="TextBox 27">
            <a:extLst>
              <a:ext uri="{FF2B5EF4-FFF2-40B4-BE49-F238E27FC236}">
                <a16:creationId xmlns:a16="http://schemas.microsoft.com/office/drawing/2014/main" id="{A65C12EB-2F1C-4030-A031-62463D312B6B}"/>
              </a:ext>
            </a:extLst>
          </p:cNvPr>
          <p:cNvSpPr txBox="1"/>
          <p:nvPr/>
        </p:nvSpPr>
        <p:spPr>
          <a:xfrm>
            <a:off x="7637196" y="2074648"/>
            <a:ext cx="3435494" cy="1200329"/>
          </a:xfrm>
          <a:prstGeom prst="rect">
            <a:avLst/>
          </a:prstGeom>
          <a:noFill/>
        </p:spPr>
        <p:txBody>
          <a:bodyPr wrap="square" rtlCol="0">
            <a:spAutoFit/>
          </a:bodyPr>
          <a:lstStyle/>
          <a:p>
            <a:pPr algn="ctr"/>
            <a:r>
              <a:rPr lang="de-DE" sz="3600" dirty="0">
                <a:solidFill>
                  <a:schemeClr val="bg1"/>
                </a:solidFill>
              </a:rPr>
              <a:t>Usage Frequency </a:t>
            </a:r>
          </a:p>
          <a:p>
            <a:pPr algn="ctr"/>
            <a:r>
              <a:rPr lang="de-DE" sz="3600" dirty="0">
                <a:solidFill>
                  <a:schemeClr val="bg1"/>
                </a:solidFill>
              </a:rPr>
              <a:t>by Age groups</a:t>
            </a:r>
          </a:p>
        </p:txBody>
      </p:sp>
      <p:grpSp>
        <p:nvGrpSpPr>
          <p:cNvPr id="35" name="Google Shape;10763;p87">
            <a:extLst>
              <a:ext uri="{FF2B5EF4-FFF2-40B4-BE49-F238E27FC236}">
                <a16:creationId xmlns:a16="http://schemas.microsoft.com/office/drawing/2014/main" id="{E59516E8-0E8D-477A-8B6B-17A0AF5A8A0D}"/>
              </a:ext>
            </a:extLst>
          </p:cNvPr>
          <p:cNvGrpSpPr>
            <a:grpSpLocks noChangeAspect="1"/>
          </p:cNvGrpSpPr>
          <p:nvPr/>
        </p:nvGrpSpPr>
        <p:grpSpPr>
          <a:xfrm>
            <a:off x="5230763" y="267256"/>
            <a:ext cx="1503268" cy="1200330"/>
            <a:chOff x="2611458" y="3816374"/>
            <a:chExt cx="426329" cy="332375"/>
          </a:xfrm>
          <a:solidFill>
            <a:schemeClr val="bg1"/>
          </a:solidFill>
        </p:grpSpPr>
        <p:sp>
          <p:nvSpPr>
            <p:cNvPr id="36" name="Google Shape;10764;p87">
              <a:extLst>
                <a:ext uri="{FF2B5EF4-FFF2-40B4-BE49-F238E27FC236}">
                  <a16:creationId xmlns:a16="http://schemas.microsoft.com/office/drawing/2014/main" id="{6DCCCC20-2327-49F1-A405-F179F0AB4760}"/>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765;p87">
              <a:extLst>
                <a:ext uri="{FF2B5EF4-FFF2-40B4-BE49-F238E27FC236}">
                  <a16:creationId xmlns:a16="http://schemas.microsoft.com/office/drawing/2014/main" id="{F854544C-C298-4D0C-856A-55583B106957}"/>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766;p87">
              <a:extLst>
                <a:ext uri="{FF2B5EF4-FFF2-40B4-BE49-F238E27FC236}">
                  <a16:creationId xmlns:a16="http://schemas.microsoft.com/office/drawing/2014/main" id="{4C484714-64F5-441A-8611-B98A4AFBCBDB}"/>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767;p87">
              <a:extLst>
                <a:ext uri="{FF2B5EF4-FFF2-40B4-BE49-F238E27FC236}">
                  <a16:creationId xmlns:a16="http://schemas.microsoft.com/office/drawing/2014/main" id="{1DD79070-C5BA-4A35-B818-8EEB3DD19809}"/>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768;p87">
              <a:extLst>
                <a:ext uri="{FF2B5EF4-FFF2-40B4-BE49-F238E27FC236}">
                  <a16:creationId xmlns:a16="http://schemas.microsoft.com/office/drawing/2014/main" id="{CDB9F17F-1AC8-4E48-830B-2427152882B2}"/>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769;p87">
              <a:extLst>
                <a:ext uri="{FF2B5EF4-FFF2-40B4-BE49-F238E27FC236}">
                  <a16:creationId xmlns:a16="http://schemas.microsoft.com/office/drawing/2014/main" id="{85B1A488-44C0-48BD-B07B-9C741C8528A0}"/>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770;p87">
              <a:extLst>
                <a:ext uri="{FF2B5EF4-FFF2-40B4-BE49-F238E27FC236}">
                  <a16:creationId xmlns:a16="http://schemas.microsoft.com/office/drawing/2014/main" id="{F371DB61-FE74-42C6-8EEC-149D86935265}"/>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771;p87">
              <a:extLst>
                <a:ext uri="{FF2B5EF4-FFF2-40B4-BE49-F238E27FC236}">
                  <a16:creationId xmlns:a16="http://schemas.microsoft.com/office/drawing/2014/main" id="{321DB0E7-8EAF-4E17-BDCA-C8EA4BCA6ADE}"/>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772;p87">
              <a:extLst>
                <a:ext uri="{FF2B5EF4-FFF2-40B4-BE49-F238E27FC236}">
                  <a16:creationId xmlns:a16="http://schemas.microsoft.com/office/drawing/2014/main" id="{224329C9-39CA-4AFF-ABE4-D5CDF6912AEF}"/>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773;p87">
              <a:extLst>
                <a:ext uri="{FF2B5EF4-FFF2-40B4-BE49-F238E27FC236}">
                  <a16:creationId xmlns:a16="http://schemas.microsoft.com/office/drawing/2014/main" id="{70887422-D48A-4FB9-AAA8-B9A28E97AFE1}"/>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Rectangle: Rounded Corners 21">
            <a:extLst>
              <a:ext uri="{FF2B5EF4-FFF2-40B4-BE49-F238E27FC236}">
                <a16:creationId xmlns:a16="http://schemas.microsoft.com/office/drawing/2014/main" id="{741A31DB-589A-47C7-8612-C19C1C4EEB70}"/>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07</a:t>
            </a:r>
            <a:endParaRPr lang="de-DE" b="1" dirty="0">
              <a:solidFill>
                <a:schemeClr val="tx1">
                  <a:lumMod val="50000"/>
                  <a:lumOff val="50000"/>
                </a:schemeClr>
              </a:solidFill>
            </a:endParaRPr>
          </a:p>
        </p:txBody>
      </p:sp>
    </p:spTree>
    <p:extLst>
      <p:ext uri="{BB962C8B-B14F-4D97-AF65-F5344CB8AC3E}">
        <p14:creationId xmlns:p14="http://schemas.microsoft.com/office/powerpoint/2010/main" val="39777512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25">
                                            <p:graphicEl>
                                              <a:chart seriesIdx="-3" categoryIdx="-3" bldStep="gridLegend"/>
                                            </p:graphicEl>
                                          </p:spTgt>
                                        </p:tgtEl>
                                        <p:attrNameLst>
                                          <p:attrName>style.visibility</p:attrName>
                                        </p:attrNameLst>
                                      </p:cBhvr>
                                      <p:to>
                                        <p:strVal val="visible"/>
                                      </p:to>
                                    </p:set>
                                    <p:animEffect transition="in" filter="wipe(down)">
                                      <p:cBhvr>
                                        <p:cTn id="18" dur="500"/>
                                        <p:tgtEl>
                                          <p:spTgt spid="25">
                                            <p:graphicEl>
                                              <a:chart seriesIdx="-3" categoryIdx="-3" bldStep="gridLegend"/>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25">
                                            <p:graphicEl>
                                              <a:chart seriesIdx="-4" categoryIdx="0" bldStep="category"/>
                                            </p:graphicEl>
                                          </p:spTgt>
                                        </p:tgtEl>
                                        <p:attrNameLst>
                                          <p:attrName>style.visibility</p:attrName>
                                        </p:attrNameLst>
                                      </p:cBhvr>
                                      <p:to>
                                        <p:strVal val="visible"/>
                                      </p:to>
                                    </p:set>
                                    <p:animEffect transition="in" filter="wipe(down)">
                                      <p:cBhvr>
                                        <p:cTn id="23" dur="500"/>
                                        <p:tgtEl>
                                          <p:spTgt spid="25">
                                            <p:graphicEl>
                                              <a:chart seriesIdx="-4" categoryIdx="0" bldStep="category"/>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grpId="0" nodeType="clickEffect">
                                  <p:stCondLst>
                                    <p:cond delay="0"/>
                                  </p:stCondLst>
                                  <p:childTnLst>
                                    <p:set>
                                      <p:cBhvr>
                                        <p:cTn id="27" dur="1" fill="hold">
                                          <p:stCondLst>
                                            <p:cond delay="0"/>
                                          </p:stCondLst>
                                        </p:cTn>
                                        <p:tgtEl>
                                          <p:spTgt spid="25">
                                            <p:graphicEl>
                                              <a:chart seriesIdx="-4" categoryIdx="1" bldStep="category"/>
                                            </p:graphicEl>
                                          </p:spTgt>
                                        </p:tgtEl>
                                        <p:attrNameLst>
                                          <p:attrName>style.visibility</p:attrName>
                                        </p:attrNameLst>
                                      </p:cBhvr>
                                      <p:to>
                                        <p:strVal val="visible"/>
                                      </p:to>
                                    </p:set>
                                    <p:animEffect transition="in" filter="wipe(down)">
                                      <p:cBhvr>
                                        <p:cTn id="28" dur="500"/>
                                        <p:tgtEl>
                                          <p:spTgt spid="25">
                                            <p:graphicEl>
                                              <a:chart seriesIdx="-4" categoryIdx="1" bldStep="category"/>
                                            </p:graphicEl>
                                          </p:spTgt>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grpId="0" nodeType="clickEffect">
                                  <p:stCondLst>
                                    <p:cond delay="0"/>
                                  </p:stCondLst>
                                  <p:childTnLst>
                                    <p:set>
                                      <p:cBhvr>
                                        <p:cTn id="32" dur="1" fill="hold">
                                          <p:stCondLst>
                                            <p:cond delay="0"/>
                                          </p:stCondLst>
                                        </p:cTn>
                                        <p:tgtEl>
                                          <p:spTgt spid="25">
                                            <p:graphicEl>
                                              <a:chart seriesIdx="-4" categoryIdx="2" bldStep="category"/>
                                            </p:graphicEl>
                                          </p:spTgt>
                                        </p:tgtEl>
                                        <p:attrNameLst>
                                          <p:attrName>style.visibility</p:attrName>
                                        </p:attrNameLst>
                                      </p:cBhvr>
                                      <p:to>
                                        <p:strVal val="visible"/>
                                      </p:to>
                                    </p:set>
                                    <p:animEffect transition="in" filter="wipe(down)">
                                      <p:cBhvr>
                                        <p:cTn id="33" dur="500"/>
                                        <p:tgtEl>
                                          <p:spTgt spid="25">
                                            <p:graphicEl>
                                              <a:chart seriesIdx="-4" categoryIdx="2"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P spid="19" grpId="0"/>
      <p:bldGraphic spid="25" grpId="0" uiExpand="1">
        <p:bldSub>
          <a:bldChart bld="category"/>
        </p:bldSub>
      </p:bldGraphic>
      <p:bldP spid="28"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9" name="Oval 18">
            <a:extLst>
              <a:ext uri="{FF2B5EF4-FFF2-40B4-BE49-F238E27FC236}">
                <a16:creationId xmlns:a16="http://schemas.microsoft.com/office/drawing/2014/main" id="{D9E9899D-22C5-478D-A88F-2469C9E17A4E}"/>
              </a:ext>
            </a:extLst>
          </p:cNvPr>
          <p:cNvSpPr/>
          <p:nvPr/>
        </p:nvSpPr>
        <p:spPr>
          <a:xfrm>
            <a:off x="2895600"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C49FCDA4-AC95-4630-9FE9-0434784B4544}"/>
              </a:ext>
            </a:extLst>
          </p:cNvPr>
          <p:cNvSpPr txBox="1"/>
          <p:nvPr/>
        </p:nvSpPr>
        <p:spPr>
          <a:xfrm>
            <a:off x="3569522" y="3624786"/>
            <a:ext cx="5144086" cy="286232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Usage Frequency</a:t>
            </a:r>
          </a:p>
          <a:p>
            <a:pPr marL="0" marR="0" lvl="0" indent="0" algn="ctr" defTabSz="914400" rtl="0" eaLnBrk="1" fontAlgn="auto" latinLnBrk="0" hangingPunct="1">
              <a:lnSpc>
                <a:spcPct val="100000"/>
              </a:lnSpc>
              <a:spcBef>
                <a:spcPts val="0"/>
              </a:spcBef>
              <a:spcAft>
                <a:spcPts val="0"/>
              </a:spcAft>
              <a:buClrTx/>
              <a:buSzTx/>
              <a:buFontTx/>
              <a:buNone/>
              <a:tabLst/>
              <a:defRPr/>
            </a:pPr>
            <a:r>
              <a:rPr lang="de-DE" sz="5400" dirty="0">
                <a:solidFill>
                  <a:prstClr val="white"/>
                </a:solidFill>
                <a:latin typeface="Calibri" panose="020F0502020204030204"/>
              </a:rPr>
              <a:t>Engagement Metrics</a:t>
            </a:r>
            <a:endPar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7" name="Google Shape;10308;p87">
            <a:extLst>
              <a:ext uri="{FF2B5EF4-FFF2-40B4-BE49-F238E27FC236}">
                <a16:creationId xmlns:a16="http://schemas.microsoft.com/office/drawing/2014/main" id="{E5C3D853-56F9-40E3-A128-C63F21DA93EA}"/>
              </a:ext>
            </a:extLst>
          </p:cNvPr>
          <p:cNvGrpSpPr>
            <a:grpSpLocks noChangeAspect="1"/>
          </p:cNvGrpSpPr>
          <p:nvPr/>
        </p:nvGrpSpPr>
        <p:grpSpPr>
          <a:xfrm>
            <a:off x="4944196" y="1005515"/>
            <a:ext cx="2303608" cy="2315834"/>
            <a:chOff x="7098912" y="1969392"/>
            <a:chExt cx="359651" cy="361560"/>
          </a:xfrm>
          <a:solidFill>
            <a:schemeClr val="bg1"/>
          </a:solidFill>
        </p:grpSpPr>
        <p:sp>
          <p:nvSpPr>
            <p:cNvPr id="18" name="Google Shape;10309;p87">
              <a:extLst>
                <a:ext uri="{FF2B5EF4-FFF2-40B4-BE49-F238E27FC236}">
                  <a16:creationId xmlns:a16="http://schemas.microsoft.com/office/drawing/2014/main" id="{4B7E1FE7-70E7-4F3D-BA00-E382DE88841C}"/>
                </a:ext>
              </a:extLst>
            </p:cNvPr>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310;p87">
              <a:extLst>
                <a:ext uri="{FF2B5EF4-FFF2-40B4-BE49-F238E27FC236}">
                  <a16:creationId xmlns:a16="http://schemas.microsoft.com/office/drawing/2014/main" id="{92C71F41-02F6-482C-86D3-98758DE7E2F4}"/>
                </a:ext>
              </a:extLst>
            </p:cNvPr>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311;p87">
              <a:extLst>
                <a:ext uri="{FF2B5EF4-FFF2-40B4-BE49-F238E27FC236}">
                  <a16:creationId xmlns:a16="http://schemas.microsoft.com/office/drawing/2014/main" id="{6605D912-20D1-428A-AF68-03F1D45EC4AD}"/>
                </a:ext>
              </a:extLst>
            </p:cNvPr>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312;p87">
              <a:extLst>
                <a:ext uri="{FF2B5EF4-FFF2-40B4-BE49-F238E27FC236}">
                  <a16:creationId xmlns:a16="http://schemas.microsoft.com/office/drawing/2014/main" id="{F9457C14-21EF-4DDE-AA21-F4421E1ADEBF}"/>
                </a:ext>
              </a:extLst>
            </p:cNvPr>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313;p87">
              <a:extLst>
                <a:ext uri="{FF2B5EF4-FFF2-40B4-BE49-F238E27FC236}">
                  <a16:creationId xmlns:a16="http://schemas.microsoft.com/office/drawing/2014/main" id="{83C17F1E-72B3-45CB-BF09-85EB6DBFF211}"/>
                </a:ext>
              </a:extLst>
            </p:cNvPr>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314;p87">
              <a:extLst>
                <a:ext uri="{FF2B5EF4-FFF2-40B4-BE49-F238E27FC236}">
                  <a16:creationId xmlns:a16="http://schemas.microsoft.com/office/drawing/2014/main" id="{A64EF41A-A4C9-4658-B2D3-720352B77198}"/>
                </a:ext>
              </a:extLst>
            </p:cNvPr>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315;p87">
              <a:extLst>
                <a:ext uri="{FF2B5EF4-FFF2-40B4-BE49-F238E27FC236}">
                  <a16:creationId xmlns:a16="http://schemas.microsoft.com/office/drawing/2014/main" id="{BFFAA4C7-8A53-4CF0-8571-434CEEA7C2F9}"/>
                </a:ext>
              </a:extLst>
            </p:cNvPr>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316;p87">
              <a:extLst>
                <a:ext uri="{FF2B5EF4-FFF2-40B4-BE49-F238E27FC236}">
                  <a16:creationId xmlns:a16="http://schemas.microsoft.com/office/drawing/2014/main" id="{A4A18103-315F-411A-BE9B-BF7753C61A50}"/>
                </a:ext>
              </a:extLst>
            </p:cNvPr>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317;p87">
              <a:extLst>
                <a:ext uri="{FF2B5EF4-FFF2-40B4-BE49-F238E27FC236}">
                  <a16:creationId xmlns:a16="http://schemas.microsoft.com/office/drawing/2014/main" id="{0239B437-767C-435A-BD44-36B45368843A}"/>
                </a:ext>
              </a:extLst>
            </p:cNvPr>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318;p87">
              <a:extLst>
                <a:ext uri="{FF2B5EF4-FFF2-40B4-BE49-F238E27FC236}">
                  <a16:creationId xmlns:a16="http://schemas.microsoft.com/office/drawing/2014/main" id="{8A75E939-9B4D-4187-9472-2C037899B12F}"/>
                </a:ext>
              </a:extLst>
            </p:cNvPr>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319;p87">
              <a:extLst>
                <a:ext uri="{FF2B5EF4-FFF2-40B4-BE49-F238E27FC236}">
                  <a16:creationId xmlns:a16="http://schemas.microsoft.com/office/drawing/2014/main" id="{1278E6BF-7D63-454B-9789-0FFFD9FC96D1}"/>
                </a:ext>
              </a:extLst>
            </p:cNvPr>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320;p87">
              <a:extLst>
                <a:ext uri="{FF2B5EF4-FFF2-40B4-BE49-F238E27FC236}">
                  <a16:creationId xmlns:a16="http://schemas.microsoft.com/office/drawing/2014/main" id="{4174D738-C9E5-4181-95D1-0FE7E04CF71E}"/>
                </a:ext>
              </a:extLst>
            </p:cNvPr>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321;p87">
              <a:extLst>
                <a:ext uri="{FF2B5EF4-FFF2-40B4-BE49-F238E27FC236}">
                  <a16:creationId xmlns:a16="http://schemas.microsoft.com/office/drawing/2014/main" id="{D7974EFB-4834-4DFD-9F61-0551A54459A6}"/>
                </a:ext>
              </a:extLst>
            </p:cNvPr>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781358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5F87377B-464C-49A7-AC50-0A6B0B621B61}"/>
              </a:ext>
            </a:extLst>
          </p:cNvPr>
          <p:cNvSpPr/>
          <p:nvPr/>
        </p:nvSpPr>
        <p:spPr>
          <a:xfrm>
            <a:off x="0" y="1"/>
            <a:ext cx="12192000" cy="6858000"/>
          </a:xfrm>
          <a:prstGeom prst="rect">
            <a:avLst/>
          </a:prstGeom>
          <a:blipFill>
            <a:blip r:embed="rId3">
              <a:extLst>
                <a:ext uri="{BEBA8EAE-BF5A-486C-A8C5-ECC9F3942E4B}">
                  <a14:imgProps xmlns:a14="http://schemas.microsoft.com/office/drawing/2010/main">
                    <a14:imgLayer r:embed="rId4">
                      <a14:imgEffect>
                        <a14:brightnessContrast bright="-50000"/>
                      </a14:imgEffect>
                    </a14:imgLayer>
                  </a14:imgProps>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8" name="Picture 7">
            <a:extLst>
              <a:ext uri="{FF2B5EF4-FFF2-40B4-BE49-F238E27FC236}">
                <a16:creationId xmlns:a16="http://schemas.microsoft.com/office/drawing/2014/main" id="{D5F124F0-C441-46EE-8E38-7DD0F2F1ED56}"/>
              </a:ext>
            </a:extLst>
          </p:cNvPr>
          <p:cNvPicPr>
            <a:picLocks noChangeAspect="1"/>
          </p:cNvPicPr>
          <p:nvPr/>
        </p:nvPicPr>
        <p:blipFill rotWithShape="1">
          <a:blip r:embed="rId5">
            <a:extLst>
              <a:ext uri="{BEBA8EAE-BF5A-486C-A8C5-ECC9F3942E4B}">
                <a14:imgProps xmlns:a14="http://schemas.microsoft.com/office/drawing/2010/main">
                  <a14:imgLayer r:embed="rId4">
                    <a14:imgEffect>
                      <a14:artisticBlur/>
                    </a14:imgEffect>
                    <a14:imgEffect>
                      <a14:brightnessContrast bright="-50000"/>
                    </a14:imgEffect>
                  </a14:imgLayer>
                </a14:imgProps>
              </a:ext>
              <a:ext uri="{28A0092B-C50C-407E-A947-70E740481C1C}">
                <a14:useLocalDpi xmlns:a14="http://schemas.microsoft.com/office/drawing/2010/main" val="0"/>
              </a:ext>
            </a:extLst>
          </a:blip>
          <a:srcRect t="7845" b="7845"/>
          <a:stretch/>
        </p:blipFill>
        <p:spPr>
          <a:xfrm>
            <a:off x="0" y="4087"/>
            <a:ext cx="12192000" cy="6858000"/>
          </a:xfrm>
          <a:prstGeom prst="rect">
            <a:avLst/>
          </a:prstGeom>
        </p:spPr>
      </p:pic>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634BE971-2CA8-4B97-80A7-EB936268BBAC}"/>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73BF2BD9-1ED0-420C-B4F8-66C0192C5FCF}"/>
              </a:ext>
            </a:extLst>
          </p:cNvPr>
          <p:cNvSpPr txBox="1"/>
          <p:nvPr/>
        </p:nvSpPr>
        <p:spPr>
          <a:xfrm>
            <a:off x="1345002" y="2674814"/>
            <a:ext cx="3470889" cy="646331"/>
          </a:xfrm>
          <a:prstGeom prst="rect">
            <a:avLst/>
          </a:prstGeom>
          <a:noFill/>
        </p:spPr>
        <p:txBody>
          <a:bodyPr wrap="square" rtlCol="0">
            <a:spAutoFit/>
          </a:bodyPr>
          <a:lstStyle/>
          <a:p>
            <a:r>
              <a:rPr lang="de-DE" sz="3600" dirty="0">
                <a:solidFill>
                  <a:schemeClr val="bg1"/>
                </a:solidFill>
              </a:rPr>
              <a:t>Usage Frequency</a:t>
            </a:r>
          </a:p>
        </p:txBody>
      </p:sp>
      <p:sp>
        <p:nvSpPr>
          <p:cNvPr id="12" name="TextBox 11">
            <a:extLst>
              <a:ext uri="{FF2B5EF4-FFF2-40B4-BE49-F238E27FC236}">
                <a16:creationId xmlns:a16="http://schemas.microsoft.com/office/drawing/2014/main" id="{06B601B0-7206-469D-8460-D4A240CF5A07}"/>
              </a:ext>
            </a:extLst>
          </p:cNvPr>
          <p:cNvSpPr txBox="1"/>
          <p:nvPr/>
        </p:nvSpPr>
        <p:spPr>
          <a:xfrm>
            <a:off x="7256350" y="2674814"/>
            <a:ext cx="4067400" cy="646331"/>
          </a:xfrm>
          <a:prstGeom prst="rect">
            <a:avLst/>
          </a:prstGeom>
          <a:noFill/>
        </p:spPr>
        <p:txBody>
          <a:bodyPr wrap="square" rtlCol="0">
            <a:spAutoFit/>
          </a:bodyPr>
          <a:lstStyle/>
          <a:p>
            <a:r>
              <a:rPr lang="de-DE" sz="3600" dirty="0">
                <a:solidFill>
                  <a:schemeClr val="bg1"/>
                </a:solidFill>
              </a:rPr>
              <a:t>Engagement Metrics</a:t>
            </a:r>
          </a:p>
        </p:txBody>
      </p:sp>
      <p:graphicFrame>
        <p:nvGraphicFramePr>
          <p:cNvPr id="13" name="Chart 12">
            <a:extLst>
              <a:ext uri="{FF2B5EF4-FFF2-40B4-BE49-F238E27FC236}">
                <a16:creationId xmlns:a16="http://schemas.microsoft.com/office/drawing/2014/main" id="{B971A80F-3332-43E3-9C5D-4254270CB555}"/>
              </a:ext>
            </a:extLst>
          </p:cNvPr>
          <p:cNvGraphicFramePr/>
          <p:nvPr>
            <p:extLst>
              <p:ext uri="{D42A27DB-BD31-4B8C-83A1-F6EECF244321}">
                <p14:modId xmlns:p14="http://schemas.microsoft.com/office/powerpoint/2010/main" val="1798617885"/>
              </p:ext>
            </p:extLst>
          </p:nvPr>
        </p:nvGraphicFramePr>
        <p:xfrm>
          <a:off x="6388100" y="3321145"/>
          <a:ext cx="5803900" cy="3570963"/>
        </p:xfrm>
        <a:graphic>
          <a:graphicData uri="http://schemas.openxmlformats.org/drawingml/2006/chart">
            <c:chart xmlns:c="http://schemas.openxmlformats.org/drawingml/2006/chart" xmlns:r="http://schemas.openxmlformats.org/officeDocument/2006/relationships" r:id="rId6"/>
          </a:graphicData>
        </a:graphic>
      </p:graphicFrame>
      <p:grpSp>
        <p:nvGrpSpPr>
          <p:cNvPr id="26" name="Google Shape;10308;p87">
            <a:extLst>
              <a:ext uri="{FF2B5EF4-FFF2-40B4-BE49-F238E27FC236}">
                <a16:creationId xmlns:a16="http://schemas.microsoft.com/office/drawing/2014/main" id="{3D182CD5-0475-48E0-B597-C67227286459}"/>
              </a:ext>
            </a:extLst>
          </p:cNvPr>
          <p:cNvGrpSpPr>
            <a:grpSpLocks noChangeAspect="1"/>
          </p:cNvGrpSpPr>
          <p:nvPr/>
        </p:nvGrpSpPr>
        <p:grpSpPr>
          <a:xfrm>
            <a:off x="5569448" y="335663"/>
            <a:ext cx="1053104" cy="1058693"/>
            <a:chOff x="7098912" y="1969392"/>
            <a:chExt cx="359651" cy="361560"/>
          </a:xfrm>
          <a:solidFill>
            <a:schemeClr val="bg1"/>
          </a:solidFill>
        </p:grpSpPr>
        <p:sp>
          <p:nvSpPr>
            <p:cNvPr id="27" name="Google Shape;10309;p87">
              <a:extLst>
                <a:ext uri="{FF2B5EF4-FFF2-40B4-BE49-F238E27FC236}">
                  <a16:creationId xmlns:a16="http://schemas.microsoft.com/office/drawing/2014/main" id="{1EB7942E-F0DF-4EB0-8D58-4F6449B264F7}"/>
                </a:ext>
              </a:extLst>
            </p:cNvPr>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310;p87">
              <a:extLst>
                <a:ext uri="{FF2B5EF4-FFF2-40B4-BE49-F238E27FC236}">
                  <a16:creationId xmlns:a16="http://schemas.microsoft.com/office/drawing/2014/main" id="{3B79A4DB-F730-47EE-9F6D-154469473E09}"/>
                </a:ext>
              </a:extLst>
            </p:cNvPr>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311;p87">
              <a:extLst>
                <a:ext uri="{FF2B5EF4-FFF2-40B4-BE49-F238E27FC236}">
                  <a16:creationId xmlns:a16="http://schemas.microsoft.com/office/drawing/2014/main" id="{175F2802-90B6-4A64-95CA-D7F8E04D7823}"/>
                </a:ext>
              </a:extLst>
            </p:cNvPr>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312;p87">
              <a:extLst>
                <a:ext uri="{FF2B5EF4-FFF2-40B4-BE49-F238E27FC236}">
                  <a16:creationId xmlns:a16="http://schemas.microsoft.com/office/drawing/2014/main" id="{7474E2C5-9153-4135-8EA0-5602DAD90FC2}"/>
                </a:ext>
              </a:extLst>
            </p:cNvPr>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313;p87">
              <a:extLst>
                <a:ext uri="{FF2B5EF4-FFF2-40B4-BE49-F238E27FC236}">
                  <a16:creationId xmlns:a16="http://schemas.microsoft.com/office/drawing/2014/main" id="{A70A3EFE-6A15-4A93-858A-962098756AB3}"/>
                </a:ext>
              </a:extLst>
            </p:cNvPr>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314;p87">
              <a:extLst>
                <a:ext uri="{FF2B5EF4-FFF2-40B4-BE49-F238E27FC236}">
                  <a16:creationId xmlns:a16="http://schemas.microsoft.com/office/drawing/2014/main" id="{86A4B585-E06B-4779-AB67-24147E8A8368}"/>
                </a:ext>
              </a:extLst>
            </p:cNvPr>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315;p87">
              <a:extLst>
                <a:ext uri="{FF2B5EF4-FFF2-40B4-BE49-F238E27FC236}">
                  <a16:creationId xmlns:a16="http://schemas.microsoft.com/office/drawing/2014/main" id="{C578D4CB-0B79-4018-8D23-35D01B5E3DCD}"/>
                </a:ext>
              </a:extLst>
            </p:cNvPr>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316;p87">
              <a:extLst>
                <a:ext uri="{FF2B5EF4-FFF2-40B4-BE49-F238E27FC236}">
                  <a16:creationId xmlns:a16="http://schemas.microsoft.com/office/drawing/2014/main" id="{A9848464-F901-451D-8576-954CD3C1E467}"/>
                </a:ext>
              </a:extLst>
            </p:cNvPr>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317;p87">
              <a:extLst>
                <a:ext uri="{FF2B5EF4-FFF2-40B4-BE49-F238E27FC236}">
                  <a16:creationId xmlns:a16="http://schemas.microsoft.com/office/drawing/2014/main" id="{9C74A1C9-F89A-44F1-A30B-806E27F319B3}"/>
                </a:ext>
              </a:extLst>
            </p:cNvPr>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318;p87">
              <a:extLst>
                <a:ext uri="{FF2B5EF4-FFF2-40B4-BE49-F238E27FC236}">
                  <a16:creationId xmlns:a16="http://schemas.microsoft.com/office/drawing/2014/main" id="{31B215CA-B5B9-45EA-A1AE-BC826635EF9E}"/>
                </a:ext>
              </a:extLst>
            </p:cNvPr>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319;p87">
              <a:extLst>
                <a:ext uri="{FF2B5EF4-FFF2-40B4-BE49-F238E27FC236}">
                  <a16:creationId xmlns:a16="http://schemas.microsoft.com/office/drawing/2014/main" id="{00B23570-32CE-4281-AD31-0962CF5925A2}"/>
                </a:ext>
              </a:extLst>
            </p:cNvPr>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320;p87">
              <a:extLst>
                <a:ext uri="{FF2B5EF4-FFF2-40B4-BE49-F238E27FC236}">
                  <a16:creationId xmlns:a16="http://schemas.microsoft.com/office/drawing/2014/main" id="{03709F51-95FA-4F00-A422-309340B7FCED}"/>
                </a:ext>
              </a:extLst>
            </p:cNvPr>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321;p87">
              <a:extLst>
                <a:ext uri="{FF2B5EF4-FFF2-40B4-BE49-F238E27FC236}">
                  <a16:creationId xmlns:a16="http://schemas.microsoft.com/office/drawing/2014/main" id="{07750945-54C8-4996-BA82-192988261CF8}"/>
                </a:ext>
              </a:extLst>
            </p:cNvPr>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4" name="Chart 23">
            <a:extLst>
              <a:ext uri="{FF2B5EF4-FFF2-40B4-BE49-F238E27FC236}">
                <a16:creationId xmlns:a16="http://schemas.microsoft.com/office/drawing/2014/main" id="{5B772D04-D6C2-4003-A5BE-AADB03E82BCB}"/>
              </a:ext>
            </a:extLst>
          </p:cNvPr>
          <p:cNvGraphicFramePr/>
          <p:nvPr>
            <p:extLst>
              <p:ext uri="{D42A27DB-BD31-4B8C-83A1-F6EECF244321}">
                <p14:modId xmlns:p14="http://schemas.microsoft.com/office/powerpoint/2010/main" val="3876761427"/>
              </p:ext>
            </p:extLst>
          </p:nvPr>
        </p:nvGraphicFramePr>
        <p:xfrm>
          <a:off x="178497" y="3321145"/>
          <a:ext cx="5899346" cy="3570963"/>
        </p:xfrm>
        <a:graphic>
          <a:graphicData uri="http://schemas.openxmlformats.org/drawingml/2006/chart">
            <c:chart xmlns:c="http://schemas.openxmlformats.org/drawingml/2006/chart" xmlns:r="http://schemas.openxmlformats.org/officeDocument/2006/relationships" r:id="rId7"/>
          </a:graphicData>
        </a:graphic>
      </p:graphicFrame>
      <p:sp>
        <p:nvSpPr>
          <p:cNvPr id="25" name="Rectangle: Rounded Corners 24">
            <a:extLst>
              <a:ext uri="{FF2B5EF4-FFF2-40B4-BE49-F238E27FC236}">
                <a16:creationId xmlns:a16="http://schemas.microsoft.com/office/drawing/2014/main" id="{A78E767F-A389-4C4C-9646-40A1DFBDF37B}"/>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08</a:t>
            </a:r>
            <a:endParaRPr lang="de-DE" b="1" dirty="0">
              <a:solidFill>
                <a:schemeClr val="tx1">
                  <a:lumMod val="50000"/>
                  <a:lumOff val="50000"/>
                </a:schemeClr>
              </a:solidFill>
            </a:endParaRPr>
          </a:p>
        </p:txBody>
      </p:sp>
    </p:spTree>
    <p:extLst>
      <p:ext uri="{BB962C8B-B14F-4D97-AF65-F5344CB8AC3E}">
        <p14:creationId xmlns:p14="http://schemas.microsoft.com/office/powerpoint/2010/main" val="23269823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7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wipe(left)">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wipe(down)">
                                      <p:cBhvr>
                                        <p:cTn id="1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Graphic spid="13" grpId="0">
        <p:bldAsOne/>
      </p:bldGraphic>
      <p:bldGraphic spid="24"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59CAEF7-93BC-403B-8084-51A04BABA41B}"/>
              </a:ext>
            </a:extLst>
          </p:cNvPr>
          <p:cNvSpPr/>
          <p:nvPr/>
        </p:nvSpPr>
        <p:spPr>
          <a:xfrm>
            <a:off x="0" y="1"/>
            <a:ext cx="12192000" cy="6858000"/>
          </a:xfrm>
          <a:prstGeom prst="rect">
            <a:avLst/>
          </a:prstGeom>
          <a:blipFill>
            <a:blip r:embed="rId3">
              <a:extLst>
                <a:ext uri="{BEBA8EAE-BF5A-486C-A8C5-ECC9F3942E4B}">
                  <a14:imgProps xmlns:a14="http://schemas.microsoft.com/office/drawing/2010/main">
                    <a14:imgLayer r:embed="rId4">
                      <a14:imgEffect>
                        <a14:brightnessContrast bright="-50000"/>
                      </a14:imgEffect>
                    </a14:imgLayer>
                  </a14:imgProps>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le 1">
            <a:extLst>
              <a:ext uri="{FF2B5EF4-FFF2-40B4-BE49-F238E27FC236}">
                <a16:creationId xmlns:a16="http://schemas.microsoft.com/office/drawing/2014/main" id="{0EA10421-C21D-4935-B347-CFFBF34D7F6F}"/>
              </a:ext>
            </a:extLst>
          </p:cNvPr>
          <p:cNvSpPr>
            <a:spLocks noGrp="1"/>
          </p:cNvSpPr>
          <p:nvPr>
            <p:ph type="title"/>
          </p:nvPr>
        </p:nvSpPr>
        <p:spPr/>
        <p:txBody>
          <a:bodyPr/>
          <a:lstStyle/>
          <a:p>
            <a:endParaRPr lang="de-DE"/>
          </a:p>
        </p:txBody>
      </p:sp>
      <p:sp>
        <p:nvSpPr>
          <p:cNvPr id="3" name="Content Placeholder 2">
            <a:extLst>
              <a:ext uri="{FF2B5EF4-FFF2-40B4-BE49-F238E27FC236}">
                <a16:creationId xmlns:a16="http://schemas.microsoft.com/office/drawing/2014/main" id="{5FC664EB-F401-490E-9339-4EAC72D9CE78}"/>
              </a:ext>
            </a:extLst>
          </p:cNvPr>
          <p:cNvSpPr>
            <a:spLocks noGrp="1"/>
          </p:cNvSpPr>
          <p:nvPr>
            <p:ph idx="1"/>
          </p:nvPr>
        </p:nvSpPr>
        <p:spPr/>
        <p:txBody>
          <a:bodyPr/>
          <a:lstStyle/>
          <a:p>
            <a:endParaRPr lang="de-DE"/>
          </a:p>
        </p:txBody>
      </p:sp>
      <p:pic>
        <p:nvPicPr>
          <p:cNvPr id="4" name="Picture 3">
            <a:extLst>
              <a:ext uri="{FF2B5EF4-FFF2-40B4-BE49-F238E27FC236}">
                <a16:creationId xmlns:a16="http://schemas.microsoft.com/office/drawing/2014/main" id="{5A37888C-6F80-4E64-AF59-4F9F4AFADFE2}"/>
              </a:ext>
            </a:extLst>
          </p:cNvPr>
          <p:cNvPicPr>
            <a:picLocks noChangeAspect="1"/>
          </p:cNvPicPr>
          <p:nvPr/>
        </p:nvPicPr>
        <p:blipFill rotWithShape="1">
          <a:blip r:embed="rId5">
            <a:extLst>
              <a:ext uri="{BEBA8EAE-BF5A-486C-A8C5-ECC9F3942E4B}">
                <a14:imgProps xmlns:a14="http://schemas.microsoft.com/office/drawing/2010/main">
                  <a14:imgLayer r:embed="rId4">
                    <a14:imgEffect>
                      <a14:artisticBlur/>
                    </a14:imgEffect>
                    <a14:imgEffect>
                      <a14:brightnessContrast bright="-50000"/>
                    </a14:imgEffect>
                  </a14:imgLayer>
                </a14:imgProps>
              </a:ext>
              <a:ext uri="{28A0092B-C50C-407E-A947-70E740481C1C}">
                <a14:useLocalDpi xmlns:a14="http://schemas.microsoft.com/office/drawing/2010/main" val="0"/>
              </a:ext>
            </a:extLst>
          </a:blip>
          <a:srcRect t="7845" b="7845"/>
          <a:stretch/>
        </p:blipFill>
        <p:spPr>
          <a:xfrm>
            <a:off x="0" y="0"/>
            <a:ext cx="12192000" cy="6890825"/>
          </a:xfrm>
          <a:prstGeom prst="rect">
            <a:avLst/>
          </a:prstGeom>
          <a:effectLst>
            <a:softEdge rad="0"/>
          </a:effectLst>
        </p:spPr>
      </p:pic>
      <p:sp>
        <p:nvSpPr>
          <p:cNvPr id="5" name="TextBox 4">
            <a:extLst>
              <a:ext uri="{FF2B5EF4-FFF2-40B4-BE49-F238E27FC236}">
                <a16:creationId xmlns:a16="http://schemas.microsoft.com/office/drawing/2014/main" id="{C4784E21-7BBD-4C1D-A503-6F839B0C316C}"/>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graphicFrame>
        <p:nvGraphicFramePr>
          <p:cNvPr id="7" name="Chart 6">
            <a:extLst>
              <a:ext uri="{FF2B5EF4-FFF2-40B4-BE49-F238E27FC236}">
                <a16:creationId xmlns:a16="http://schemas.microsoft.com/office/drawing/2014/main" id="{2ECB2D51-4570-4CF7-B399-3E8164C70A9D}"/>
              </a:ext>
            </a:extLst>
          </p:cNvPr>
          <p:cNvGraphicFramePr>
            <a:graphicFrameLocks noChangeAspect="1"/>
          </p:cNvGraphicFramePr>
          <p:nvPr>
            <p:extLst>
              <p:ext uri="{D42A27DB-BD31-4B8C-83A1-F6EECF244321}">
                <p14:modId xmlns:p14="http://schemas.microsoft.com/office/powerpoint/2010/main" val="3568958337"/>
              </p:ext>
            </p:extLst>
          </p:nvPr>
        </p:nvGraphicFramePr>
        <p:xfrm>
          <a:off x="501689" y="3475649"/>
          <a:ext cx="2966671" cy="2808000"/>
        </p:xfrm>
        <a:graphic>
          <a:graphicData uri="http://schemas.openxmlformats.org/drawingml/2006/chart">
            <c:chart xmlns:c="http://schemas.openxmlformats.org/drawingml/2006/chart" xmlns:r="http://schemas.openxmlformats.org/officeDocument/2006/relationships" r:id="rId6"/>
          </a:graphicData>
        </a:graphic>
      </p:graphicFrame>
      <p:sp>
        <p:nvSpPr>
          <p:cNvPr id="38" name="TextBox 37">
            <a:extLst>
              <a:ext uri="{FF2B5EF4-FFF2-40B4-BE49-F238E27FC236}">
                <a16:creationId xmlns:a16="http://schemas.microsoft.com/office/drawing/2014/main" id="{7B6215E4-41A3-497C-9AF2-A9FE1ECE08B3}"/>
              </a:ext>
            </a:extLst>
          </p:cNvPr>
          <p:cNvSpPr txBox="1"/>
          <p:nvPr/>
        </p:nvSpPr>
        <p:spPr>
          <a:xfrm>
            <a:off x="2150424" y="2126109"/>
            <a:ext cx="7891151" cy="646331"/>
          </a:xfrm>
          <a:prstGeom prst="rect">
            <a:avLst/>
          </a:prstGeom>
          <a:noFill/>
        </p:spPr>
        <p:txBody>
          <a:bodyPr wrap="square" rtlCol="0">
            <a:spAutoFit/>
          </a:bodyPr>
          <a:lstStyle/>
          <a:p>
            <a:r>
              <a:rPr lang="de-DE" sz="3600" dirty="0">
                <a:solidFill>
                  <a:schemeClr val="bg1"/>
                </a:solidFill>
              </a:rPr>
              <a:t>Engagement Metrics by Usage Frequency</a:t>
            </a:r>
          </a:p>
        </p:txBody>
      </p:sp>
      <p:sp>
        <p:nvSpPr>
          <p:cNvPr id="39" name="TextBox 38">
            <a:extLst>
              <a:ext uri="{FF2B5EF4-FFF2-40B4-BE49-F238E27FC236}">
                <a16:creationId xmlns:a16="http://schemas.microsoft.com/office/drawing/2014/main" id="{45582B32-162E-4C9E-9144-E36652A1CE36}"/>
              </a:ext>
            </a:extLst>
          </p:cNvPr>
          <p:cNvSpPr txBox="1"/>
          <p:nvPr/>
        </p:nvSpPr>
        <p:spPr>
          <a:xfrm>
            <a:off x="1104864" y="2868717"/>
            <a:ext cx="1760319" cy="523220"/>
          </a:xfrm>
          <a:prstGeom prst="rect">
            <a:avLst/>
          </a:prstGeom>
          <a:noFill/>
        </p:spPr>
        <p:txBody>
          <a:bodyPr wrap="square" rtlCol="0">
            <a:spAutoFit/>
          </a:bodyPr>
          <a:lstStyle/>
          <a:p>
            <a:r>
              <a:rPr lang="de-DE" sz="2800" dirty="0">
                <a:solidFill>
                  <a:schemeClr val="bg1"/>
                </a:solidFill>
              </a:rPr>
              <a:t>Occaisonal </a:t>
            </a:r>
          </a:p>
        </p:txBody>
      </p:sp>
      <p:grpSp>
        <p:nvGrpSpPr>
          <p:cNvPr id="117" name="Group 116">
            <a:extLst>
              <a:ext uri="{FF2B5EF4-FFF2-40B4-BE49-F238E27FC236}">
                <a16:creationId xmlns:a16="http://schemas.microsoft.com/office/drawing/2014/main" id="{ACC5D15C-2D01-4201-B3ED-F85BC1EBDDF4}"/>
              </a:ext>
            </a:extLst>
          </p:cNvPr>
          <p:cNvGrpSpPr/>
          <p:nvPr/>
        </p:nvGrpSpPr>
        <p:grpSpPr>
          <a:xfrm>
            <a:off x="4409427" y="6404687"/>
            <a:ext cx="4197551" cy="314884"/>
            <a:chOff x="3967624" y="6403715"/>
            <a:chExt cx="4197551" cy="314884"/>
          </a:xfrm>
        </p:grpSpPr>
        <p:sp>
          <p:nvSpPr>
            <p:cNvPr id="51" name="Rectangle: Rounded Corners 50">
              <a:extLst>
                <a:ext uri="{FF2B5EF4-FFF2-40B4-BE49-F238E27FC236}">
                  <a16:creationId xmlns:a16="http://schemas.microsoft.com/office/drawing/2014/main" id="{2937FE78-4959-48A8-BB29-44C9DE85018A}"/>
                </a:ext>
              </a:extLst>
            </p:cNvPr>
            <p:cNvSpPr/>
            <p:nvPr/>
          </p:nvSpPr>
          <p:spPr>
            <a:xfrm>
              <a:off x="3967624" y="6467450"/>
              <a:ext cx="577850" cy="201717"/>
            </a:xfrm>
            <a:prstGeom prst="roundRect">
              <a:avLst>
                <a:gd name="adj" fmla="val 50000"/>
              </a:avLst>
            </a:prstGeom>
            <a:solidFill>
              <a:srgbClr val="F23E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2" name="Rectangle: Rounded Corners 51">
              <a:extLst>
                <a:ext uri="{FF2B5EF4-FFF2-40B4-BE49-F238E27FC236}">
                  <a16:creationId xmlns:a16="http://schemas.microsoft.com/office/drawing/2014/main" id="{9585D7E0-ED2A-45A3-8A91-766B71E29B22}"/>
                </a:ext>
              </a:extLst>
            </p:cNvPr>
            <p:cNvSpPr/>
            <p:nvPr/>
          </p:nvSpPr>
          <p:spPr>
            <a:xfrm>
              <a:off x="5339254" y="6472906"/>
              <a:ext cx="577850" cy="201717"/>
            </a:xfrm>
            <a:prstGeom prst="roundRect">
              <a:avLst>
                <a:gd name="adj" fmla="val 50000"/>
              </a:avLst>
            </a:prstGeom>
            <a:solidFill>
              <a:srgbClr val="FCBF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3" name="Rectangle: Rounded Corners 52">
              <a:extLst>
                <a:ext uri="{FF2B5EF4-FFF2-40B4-BE49-F238E27FC236}">
                  <a16:creationId xmlns:a16="http://schemas.microsoft.com/office/drawing/2014/main" id="{B4FAD4C4-CAE2-453C-A9B8-C33045AB343F}"/>
                </a:ext>
              </a:extLst>
            </p:cNvPr>
            <p:cNvSpPr/>
            <p:nvPr/>
          </p:nvSpPr>
          <p:spPr>
            <a:xfrm>
              <a:off x="6917082" y="6456744"/>
              <a:ext cx="577850" cy="201717"/>
            </a:xfrm>
            <a:prstGeom prst="roundRect">
              <a:avLst>
                <a:gd name="adj" fmla="val 50000"/>
              </a:avLst>
            </a:prstGeom>
            <a:solidFill>
              <a:srgbClr val="192D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4" name="TextBox 53">
              <a:extLst>
                <a:ext uri="{FF2B5EF4-FFF2-40B4-BE49-F238E27FC236}">
                  <a16:creationId xmlns:a16="http://schemas.microsoft.com/office/drawing/2014/main" id="{0F8C6D14-0C6B-41F1-A05A-DDEDCB04E7B0}"/>
                </a:ext>
              </a:extLst>
            </p:cNvPr>
            <p:cNvSpPr txBox="1"/>
            <p:nvPr/>
          </p:nvSpPr>
          <p:spPr>
            <a:xfrm>
              <a:off x="4578290" y="6403715"/>
              <a:ext cx="539800" cy="307777"/>
            </a:xfrm>
            <a:prstGeom prst="rect">
              <a:avLst/>
            </a:prstGeom>
            <a:noFill/>
          </p:spPr>
          <p:txBody>
            <a:bodyPr wrap="square" rtlCol="0">
              <a:spAutoFit/>
            </a:bodyPr>
            <a:lstStyle/>
            <a:p>
              <a:r>
                <a:rPr lang="de-DE" sz="1400" dirty="0">
                  <a:solidFill>
                    <a:schemeClr val="bg1"/>
                  </a:solidFill>
                </a:rPr>
                <a:t>Low</a:t>
              </a:r>
              <a:endParaRPr lang="de-DE" dirty="0">
                <a:solidFill>
                  <a:schemeClr val="bg1"/>
                </a:solidFill>
              </a:endParaRPr>
            </a:p>
          </p:txBody>
        </p:sp>
        <p:sp>
          <p:nvSpPr>
            <p:cNvPr id="55" name="TextBox 54">
              <a:extLst>
                <a:ext uri="{FF2B5EF4-FFF2-40B4-BE49-F238E27FC236}">
                  <a16:creationId xmlns:a16="http://schemas.microsoft.com/office/drawing/2014/main" id="{76DCF453-9BC9-4602-85D8-300C03D5336B}"/>
                </a:ext>
              </a:extLst>
            </p:cNvPr>
            <p:cNvSpPr txBox="1"/>
            <p:nvPr/>
          </p:nvSpPr>
          <p:spPr>
            <a:xfrm>
              <a:off x="6022614" y="6403715"/>
              <a:ext cx="865636" cy="307777"/>
            </a:xfrm>
            <a:prstGeom prst="rect">
              <a:avLst/>
            </a:prstGeom>
            <a:noFill/>
          </p:spPr>
          <p:txBody>
            <a:bodyPr wrap="square" rtlCol="0">
              <a:spAutoFit/>
            </a:bodyPr>
            <a:lstStyle/>
            <a:p>
              <a:r>
                <a:rPr lang="de-DE" sz="1400" dirty="0">
                  <a:solidFill>
                    <a:schemeClr val="bg1"/>
                  </a:solidFill>
                </a:rPr>
                <a:t>Medium</a:t>
              </a:r>
              <a:endParaRPr lang="de-DE" dirty="0">
                <a:solidFill>
                  <a:schemeClr val="bg1"/>
                </a:solidFill>
              </a:endParaRPr>
            </a:p>
          </p:txBody>
        </p:sp>
        <p:sp>
          <p:nvSpPr>
            <p:cNvPr id="56" name="TextBox 55">
              <a:extLst>
                <a:ext uri="{FF2B5EF4-FFF2-40B4-BE49-F238E27FC236}">
                  <a16:creationId xmlns:a16="http://schemas.microsoft.com/office/drawing/2014/main" id="{F0B71D33-558C-4068-9B01-7DBBB84EB4EE}"/>
                </a:ext>
              </a:extLst>
            </p:cNvPr>
            <p:cNvSpPr txBox="1"/>
            <p:nvPr/>
          </p:nvSpPr>
          <p:spPr>
            <a:xfrm>
              <a:off x="7625375" y="6410822"/>
              <a:ext cx="539800" cy="307777"/>
            </a:xfrm>
            <a:prstGeom prst="rect">
              <a:avLst/>
            </a:prstGeom>
            <a:noFill/>
          </p:spPr>
          <p:txBody>
            <a:bodyPr wrap="square" rtlCol="0">
              <a:spAutoFit/>
            </a:bodyPr>
            <a:lstStyle/>
            <a:p>
              <a:r>
                <a:rPr lang="de-DE" sz="1400" dirty="0">
                  <a:solidFill>
                    <a:schemeClr val="bg1"/>
                  </a:solidFill>
                </a:rPr>
                <a:t>High</a:t>
              </a:r>
              <a:endParaRPr lang="de-DE" dirty="0">
                <a:solidFill>
                  <a:schemeClr val="bg1"/>
                </a:solidFill>
              </a:endParaRPr>
            </a:p>
          </p:txBody>
        </p:sp>
      </p:grpSp>
      <p:grpSp>
        <p:nvGrpSpPr>
          <p:cNvPr id="57" name="Google Shape;10308;p87">
            <a:extLst>
              <a:ext uri="{FF2B5EF4-FFF2-40B4-BE49-F238E27FC236}">
                <a16:creationId xmlns:a16="http://schemas.microsoft.com/office/drawing/2014/main" id="{EE84D799-92FA-4792-998E-17B86C131E40}"/>
              </a:ext>
            </a:extLst>
          </p:cNvPr>
          <p:cNvGrpSpPr>
            <a:grpSpLocks noChangeAspect="1"/>
          </p:cNvGrpSpPr>
          <p:nvPr/>
        </p:nvGrpSpPr>
        <p:grpSpPr>
          <a:xfrm>
            <a:off x="5569448" y="335663"/>
            <a:ext cx="1053104" cy="1058693"/>
            <a:chOff x="7098912" y="1969392"/>
            <a:chExt cx="359651" cy="361560"/>
          </a:xfrm>
          <a:solidFill>
            <a:schemeClr val="bg1"/>
          </a:solidFill>
        </p:grpSpPr>
        <p:sp>
          <p:nvSpPr>
            <p:cNvPr id="58" name="Google Shape;10309;p87">
              <a:extLst>
                <a:ext uri="{FF2B5EF4-FFF2-40B4-BE49-F238E27FC236}">
                  <a16:creationId xmlns:a16="http://schemas.microsoft.com/office/drawing/2014/main" id="{C5AB6835-409A-4E17-B124-F12A68EFEC13}"/>
                </a:ext>
              </a:extLst>
            </p:cNvPr>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310;p87">
              <a:extLst>
                <a:ext uri="{FF2B5EF4-FFF2-40B4-BE49-F238E27FC236}">
                  <a16:creationId xmlns:a16="http://schemas.microsoft.com/office/drawing/2014/main" id="{2598BDB0-B8F9-40ED-AA16-D05F4BCCC17A}"/>
                </a:ext>
              </a:extLst>
            </p:cNvPr>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311;p87">
              <a:extLst>
                <a:ext uri="{FF2B5EF4-FFF2-40B4-BE49-F238E27FC236}">
                  <a16:creationId xmlns:a16="http://schemas.microsoft.com/office/drawing/2014/main" id="{72F649B4-2AB0-428B-862C-E1DC1406D78C}"/>
                </a:ext>
              </a:extLst>
            </p:cNvPr>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312;p87">
              <a:extLst>
                <a:ext uri="{FF2B5EF4-FFF2-40B4-BE49-F238E27FC236}">
                  <a16:creationId xmlns:a16="http://schemas.microsoft.com/office/drawing/2014/main" id="{30C35638-0905-4B6E-B1ED-B6EAFFF0C761}"/>
                </a:ext>
              </a:extLst>
            </p:cNvPr>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313;p87">
              <a:extLst>
                <a:ext uri="{FF2B5EF4-FFF2-40B4-BE49-F238E27FC236}">
                  <a16:creationId xmlns:a16="http://schemas.microsoft.com/office/drawing/2014/main" id="{E850BB98-EAC1-41C8-B685-7EC70EA040E3}"/>
                </a:ext>
              </a:extLst>
            </p:cNvPr>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314;p87">
              <a:extLst>
                <a:ext uri="{FF2B5EF4-FFF2-40B4-BE49-F238E27FC236}">
                  <a16:creationId xmlns:a16="http://schemas.microsoft.com/office/drawing/2014/main" id="{27A9CF1C-DE4A-4015-BF60-7E08F00496BF}"/>
                </a:ext>
              </a:extLst>
            </p:cNvPr>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315;p87">
              <a:extLst>
                <a:ext uri="{FF2B5EF4-FFF2-40B4-BE49-F238E27FC236}">
                  <a16:creationId xmlns:a16="http://schemas.microsoft.com/office/drawing/2014/main" id="{D0F8FF9D-C30E-4944-B1BE-AC50708892F9}"/>
                </a:ext>
              </a:extLst>
            </p:cNvPr>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316;p87">
              <a:extLst>
                <a:ext uri="{FF2B5EF4-FFF2-40B4-BE49-F238E27FC236}">
                  <a16:creationId xmlns:a16="http://schemas.microsoft.com/office/drawing/2014/main" id="{7514C99C-31B7-4565-9A99-2DFDCCA28542}"/>
                </a:ext>
              </a:extLst>
            </p:cNvPr>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317;p87">
              <a:extLst>
                <a:ext uri="{FF2B5EF4-FFF2-40B4-BE49-F238E27FC236}">
                  <a16:creationId xmlns:a16="http://schemas.microsoft.com/office/drawing/2014/main" id="{B573E2E9-8667-4276-8633-99941D41A2AB}"/>
                </a:ext>
              </a:extLst>
            </p:cNvPr>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318;p87">
              <a:extLst>
                <a:ext uri="{FF2B5EF4-FFF2-40B4-BE49-F238E27FC236}">
                  <a16:creationId xmlns:a16="http://schemas.microsoft.com/office/drawing/2014/main" id="{BA2B5E80-9B96-4C9D-BFC8-3E0D83824E13}"/>
                </a:ext>
              </a:extLst>
            </p:cNvPr>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319;p87">
              <a:extLst>
                <a:ext uri="{FF2B5EF4-FFF2-40B4-BE49-F238E27FC236}">
                  <a16:creationId xmlns:a16="http://schemas.microsoft.com/office/drawing/2014/main" id="{6D22B1B0-1F18-45DD-B174-D9FFEA524752}"/>
                </a:ext>
              </a:extLst>
            </p:cNvPr>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320;p87">
              <a:extLst>
                <a:ext uri="{FF2B5EF4-FFF2-40B4-BE49-F238E27FC236}">
                  <a16:creationId xmlns:a16="http://schemas.microsoft.com/office/drawing/2014/main" id="{E191BC50-910A-469D-8A2B-E04C46091002}"/>
                </a:ext>
              </a:extLst>
            </p:cNvPr>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321;p87">
              <a:extLst>
                <a:ext uri="{FF2B5EF4-FFF2-40B4-BE49-F238E27FC236}">
                  <a16:creationId xmlns:a16="http://schemas.microsoft.com/office/drawing/2014/main" id="{3D792BDF-891A-4D0B-8D16-72D86D26AB57}"/>
                </a:ext>
              </a:extLst>
            </p:cNvPr>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roup 82">
            <a:extLst>
              <a:ext uri="{FF2B5EF4-FFF2-40B4-BE49-F238E27FC236}">
                <a16:creationId xmlns:a16="http://schemas.microsoft.com/office/drawing/2014/main" id="{FA01B055-BCF2-4A05-ABF8-8C5D118B4A30}"/>
              </a:ext>
            </a:extLst>
          </p:cNvPr>
          <p:cNvGrpSpPr/>
          <p:nvPr/>
        </p:nvGrpSpPr>
        <p:grpSpPr>
          <a:xfrm>
            <a:off x="72560" y="3309993"/>
            <a:ext cx="941344" cy="523220"/>
            <a:chOff x="225078" y="3866957"/>
            <a:chExt cx="941344" cy="523220"/>
          </a:xfrm>
        </p:grpSpPr>
        <p:sp>
          <p:nvSpPr>
            <p:cNvPr id="11" name="TextBox 10">
              <a:extLst>
                <a:ext uri="{FF2B5EF4-FFF2-40B4-BE49-F238E27FC236}">
                  <a16:creationId xmlns:a16="http://schemas.microsoft.com/office/drawing/2014/main" id="{47E63ED9-D548-449A-B42A-A16B0F9E3143}"/>
                </a:ext>
              </a:extLst>
            </p:cNvPr>
            <p:cNvSpPr txBox="1"/>
            <p:nvPr/>
          </p:nvSpPr>
          <p:spPr>
            <a:xfrm>
              <a:off x="225078" y="3866957"/>
              <a:ext cx="868500" cy="523220"/>
            </a:xfrm>
            <a:prstGeom prst="rect">
              <a:avLst/>
            </a:prstGeom>
            <a:noFill/>
          </p:spPr>
          <p:txBody>
            <a:bodyPr wrap="square" rtlCol="0">
              <a:spAutoFit/>
            </a:bodyPr>
            <a:lstStyle/>
            <a:p>
              <a:r>
                <a:rPr lang="de-DE" sz="2800" dirty="0">
                  <a:solidFill>
                    <a:schemeClr val="bg1"/>
                  </a:solidFill>
                </a:rPr>
                <a:t>31,5</a:t>
              </a:r>
            </a:p>
          </p:txBody>
        </p:sp>
        <p:sp>
          <p:nvSpPr>
            <p:cNvPr id="13" name="TextBox 12">
              <a:extLst>
                <a:ext uri="{FF2B5EF4-FFF2-40B4-BE49-F238E27FC236}">
                  <a16:creationId xmlns:a16="http://schemas.microsoft.com/office/drawing/2014/main" id="{90874004-E262-4D71-A596-65B67F6307D4}"/>
                </a:ext>
              </a:extLst>
            </p:cNvPr>
            <p:cNvSpPr txBox="1"/>
            <p:nvPr/>
          </p:nvSpPr>
          <p:spPr>
            <a:xfrm>
              <a:off x="848922" y="3943901"/>
              <a:ext cx="317500" cy="369332"/>
            </a:xfrm>
            <a:prstGeom prst="rect">
              <a:avLst/>
            </a:prstGeom>
            <a:noFill/>
          </p:spPr>
          <p:txBody>
            <a:bodyPr wrap="square" rtlCol="0">
              <a:spAutoFit/>
            </a:bodyPr>
            <a:lstStyle/>
            <a:p>
              <a:r>
                <a:rPr lang="de-DE" b="1" dirty="0">
                  <a:solidFill>
                    <a:schemeClr val="bg1"/>
                  </a:solidFill>
                </a:rPr>
                <a:t>%</a:t>
              </a:r>
            </a:p>
          </p:txBody>
        </p:sp>
      </p:grpSp>
      <p:grpSp>
        <p:nvGrpSpPr>
          <p:cNvPr id="72" name="Group 71">
            <a:extLst>
              <a:ext uri="{FF2B5EF4-FFF2-40B4-BE49-F238E27FC236}">
                <a16:creationId xmlns:a16="http://schemas.microsoft.com/office/drawing/2014/main" id="{BA48B0B9-8D59-4751-A25F-883ED356F3E9}"/>
              </a:ext>
            </a:extLst>
          </p:cNvPr>
          <p:cNvGrpSpPr/>
          <p:nvPr/>
        </p:nvGrpSpPr>
        <p:grpSpPr>
          <a:xfrm rot="3293891">
            <a:off x="265009" y="3360806"/>
            <a:ext cx="957235" cy="1065031"/>
            <a:chOff x="3817870" y="3543073"/>
            <a:chExt cx="957235" cy="1065031"/>
          </a:xfrm>
        </p:grpSpPr>
        <p:cxnSp>
          <p:nvCxnSpPr>
            <p:cNvPr id="73" name="Straight Connector 72">
              <a:extLst>
                <a:ext uri="{FF2B5EF4-FFF2-40B4-BE49-F238E27FC236}">
                  <a16:creationId xmlns:a16="http://schemas.microsoft.com/office/drawing/2014/main" id="{E712711C-D32C-4F93-B10A-0FDBEBC2A6F0}"/>
                </a:ext>
              </a:extLst>
            </p:cNvPr>
            <p:cNvCxnSpPr/>
            <p:nvPr/>
          </p:nvCxnSpPr>
          <p:spPr>
            <a:xfrm flipV="1">
              <a:off x="3817870" y="3826813"/>
              <a:ext cx="574983" cy="781291"/>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7B9AB63F-1F64-4138-9B59-D3CF61C79484}"/>
                </a:ext>
              </a:extLst>
            </p:cNvPr>
            <p:cNvCxnSpPr>
              <a:cxnSpLocks/>
            </p:cNvCxnSpPr>
            <p:nvPr/>
          </p:nvCxnSpPr>
          <p:spPr>
            <a:xfrm rot="18306109">
              <a:off x="4426530" y="3599136"/>
              <a:ext cx="404637" cy="292512"/>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F08E6A86-D78D-4569-B42C-58736B52FAE7}"/>
              </a:ext>
            </a:extLst>
          </p:cNvPr>
          <p:cNvGrpSpPr/>
          <p:nvPr/>
        </p:nvGrpSpPr>
        <p:grpSpPr>
          <a:xfrm>
            <a:off x="3247675" y="3558788"/>
            <a:ext cx="954793" cy="523220"/>
            <a:chOff x="3247675" y="3558788"/>
            <a:chExt cx="954793" cy="523220"/>
          </a:xfrm>
        </p:grpSpPr>
        <p:sp>
          <p:nvSpPr>
            <p:cNvPr id="12" name="TextBox 11">
              <a:extLst>
                <a:ext uri="{FF2B5EF4-FFF2-40B4-BE49-F238E27FC236}">
                  <a16:creationId xmlns:a16="http://schemas.microsoft.com/office/drawing/2014/main" id="{BDF6CDCA-FD8E-44C2-81C7-749A38B89446}"/>
                </a:ext>
              </a:extLst>
            </p:cNvPr>
            <p:cNvSpPr txBox="1"/>
            <p:nvPr/>
          </p:nvSpPr>
          <p:spPr>
            <a:xfrm>
              <a:off x="3247675" y="3558788"/>
              <a:ext cx="868500" cy="523220"/>
            </a:xfrm>
            <a:prstGeom prst="rect">
              <a:avLst/>
            </a:prstGeom>
            <a:noFill/>
          </p:spPr>
          <p:txBody>
            <a:bodyPr wrap="square" rtlCol="0">
              <a:spAutoFit/>
            </a:bodyPr>
            <a:lstStyle/>
            <a:p>
              <a:r>
                <a:rPr lang="de-DE" sz="2800" dirty="0">
                  <a:solidFill>
                    <a:schemeClr val="bg1"/>
                  </a:solidFill>
                </a:rPr>
                <a:t>34,5</a:t>
              </a:r>
            </a:p>
          </p:txBody>
        </p:sp>
        <p:sp>
          <p:nvSpPr>
            <p:cNvPr id="14" name="TextBox 13">
              <a:extLst>
                <a:ext uri="{FF2B5EF4-FFF2-40B4-BE49-F238E27FC236}">
                  <a16:creationId xmlns:a16="http://schemas.microsoft.com/office/drawing/2014/main" id="{2AD497D3-8338-4D09-9890-99918BE56289}"/>
                </a:ext>
              </a:extLst>
            </p:cNvPr>
            <p:cNvSpPr txBox="1"/>
            <p:nvPr/>
          </p:nvSpPr>
          <p:spPr>
            <a:xfrm>
              <a:off x="3884968" y="3682291"/>
              <a:ext cx="317500" cy="369332"/>
            </a:xfrm>
            <a:prstGeom prst="rect">
              <a:avLst/>
            </a:prstGeom>
            <a:noFill/>
          </p:spPr>
          <p:txBody>
            <a:bodyPr wrap="square" rtlCol="0">
              <a:spAutoFit/>
            </a:bodyPr>
            <a:lstStyle/>
            <a:p>
              <a:r>
                <a:rPr lang="de-DE" b="1" dirty="0">
                  <a:solidFill>
                    <a:schemeClr val="bg1"/>
                  </a:solidFill>
                </a:rPr>
                <a:t>%</a:t>
              </a:r>
            </a:p>
          </p:txBody>
        </p:sp>
      </p:grpSp>
      <p:grpSp>
        <p:nvGrpSpPr>
          <p:cNvPr id="75" name="Group 74">
            <a:extLst>
              <a:ext uri="{FF2B5EF4-FFF2-40B4-BE49-F238E27FC236}">
                <a16:creationId xmlns:a16="http://schemas.microsoft.com/office/drawing/2014/main" id="{E33C86F1-776A-4B1C-8233-D62133D2EBB8}"/>
              </a:ext>
            </a:extLst>
          </p:cNvPr>
          <p:cNvGrpSpPr/>
          <p:nvPr/>
        </p:nvGrpSpPr>
        <p:grpSpPr>
          <a:xfrm rot="8329495">
            <a:off x="2760804" y="4001294"/>
            <a:ext cx="1370551" cy="532737"/>
            <a:chOff x="3108349" y="5782509"/>
            <a:chExt cx="1370551" cy="532737"/>
          </a:xfrm>
        </p:grpSpPr>
        <p:cxnSp>
          <p:nvCxnSpPr>
            <p:cNvPr id="76" name="Straight Connector 75">
              <a:extLst>
                <a:ext uri="{FF2B5EF4-FFF2-40B4-BE49-F238E27FC236}">
                  <a16:creationId xmlns:a16="http://schemas.microsoft.com/office/drawing/2014/main" id="{D4813378-0DEC-4254-988B-EB06833736C0}"/>
                </a:ext>
              </a:extLst>
            </p:cNvPr>
            <p:cNvCxnSpPr>
              <a:cxnSpLocks/>
            </p:cNvCxnSpPr>
            <p:nvPr/>
          </p:nvCxnSpPr>
          <p:spPr>
            <a:xfrm>
              <a:off x="3108349" y="5782509"/>
              <a:ext cx="588853" cy="532737"/>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3E904891-585A-482D-9AC8-F44D6575DEC7}"/>
                </a:ext>
              </a:extLst>
            </p:cNvPr>
            <p:cNvCxnSpPr>
              <a:cxnSpLocks/>
            </p:cNvCxnSpPr>
            <p:nvPr/>
          </p:nvCxnSpPr>
          <p:spPr>
            <a:xfrm>
              <a:off x="3697202" y="6315246"/>
              <a:ext cx="781698" cy="0"/>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grpSp>
      <p:grpSp>
        <p:nvGrpSpPr>
          <p:cNvPr id="81" name="Group 80">
            <a:extLst>
              <a:ext uri="{FF2B5EF4-FFF2-40B4-BE49-F238E27FC236}">
                <a16:creationId xmlns:a16="http://schemas.microsoft.com/office/drawing/2014/main" id="{0B44CC7E-0D9A-4298-9809-1A4DDFC22F4D}"/>
              </a:ext>
            </a:extLst>
          </p:cNvPr>
          <p:cNvGrpSpPr/>
          <p:nvPr/>
        </p:nvGrpSpPr>
        <p:grpSpPr>
          <a:xfrm>
            <a:off x="2693272" y="5915354"/>
            <a:ext cx="942149" cy="523220"/>
            <a:chOff x="2150424" y="5627030"/>
            <a:chExt cx="942149" cy="523220"/>
          </a:xfrm>
        </p:grpSpPr>
        <p:sp>
          <p:nvSpPr>
            <p:cNvPr id="10" name="TextBox 9">
              <a:extLst>
                <a:ext uri="{FF2B5EF4-FFF2-40B4-BE49-F238E27FC236}">
                  <a16:creationId xmlns:a16="http://schemas.microsoft.com/office/drawing/2014/main" id="{7FD1CD19-28B9-4BEA-A70C-9C0EE032879C}"/>
                </a:ext>
              </a:extLst>
            </p:cNvPr>
            <p:cNvSpPr txBox="1"/>
            <p:nvPr/>
          </p:nvSpPr>
          <p:spPr>
            <a:xfrm>
              <a:off x="2150424" y="5627030"/>
              <a:ext cx="868500" cy="523220"/>
            </a:xfrm>
            <a:prstGeom prst="rect">
              <a:avLst/>
            </a:prstGeom>
            <a:noFill/>
          </p:spPr>
          <p:txBody>
            <a:bodyPr wrap="square" rtlCol="0">
              <a:spAutoFit/>
            </a:bodyPr>
            <a:lstStyle/>
            <a:p>
              <a:r>
                <a:rPr lang="de-DE" sz="2800" dirty="0">
                  <a:solidFill>
                    <a:schemeClr val="bg1"/>
                  </a:solidFill>
                </a:rPr>
                <a:t>33,9</a:t>
              </a:r>
            </a:p>
          </p:txBody>
        </p:sp>
        <p:sp>
          <p:nvSpPr>
            <p:cNvPr id="15" name="TextBox 14">
              <a:extLst>
                <a:ext uri="{FF2B5EF4-FFF2-40B4-BE49-F238E27FC236}">
                  <a16:creationId xmlns:a16="http://schemas.microsoft.com/office/drawing/2014/main" id="{02148616-7AD1-48E2-87A2-00959D624A3E}"/>
                </a:ext>
              </a:extLst>
            </p:cNvPr>
            <p:cNvSpPr txBox="1"/>
            <p:nvPr/>
          </p:nvSpPr>
          <p:spPr>
            <a:xfrm>
              <a:off x="2775073" y="5763507"/>
              <a:ext cx="317500" cy="369332"/>
            </a:xfrm>
            <a:prstGeom prst="rect">
              <a:avLst/>
            </a:prstGeom>
            <a:noFill/>
          </p:spPr>
          <p:txBody>
            <a:bodyPr wrap="square" rtlCol="0">
              <a:spAutoFit/>
            </a:bodyPr>
            <a:lstStyle/>
            <a:p>
              <a:r>
                <a:rPr lang="de-DE" b="1" dirty="0">
                  <a:solidFill>
                    <a:schemeClr val="bg1"/>
                  </a:solidFill>
                </a:rPr>
                <a:t>%</a:t>
              </a:r>
            </a:p>
          </p:txBody>
        </p:sp>
      </p:grpSp>
      <p:grpSp>
        <p:nvGrpSpPr>
          <p:cNvPr id="78" name="Group 77">
            <a:extLst>
              <a:ext uri="{FF2B5EF4-FFF2-40B4-BE49-F238E27FC236}">
                <a16:creationId xmlns:a16="http://schemas.microsoft.com/office/drawing/2014/main" id="{479F306C-0A2D-45B9-9C32-A150A664A619}"/>
              </a:ext>
            </a:extLst>
          </p:cNvPr>
          <p:cNvGrpSpPr/>
          <p:nvPr/>
        </p:nvGrpSpPr>
        <p:grpSpPr>
          <a:xfrm rot="1902469">
            <a:off x="1882765" y="5917653"/>
            <a:ext cx="1769224" cy="443656"/>
            <a:chOff x="190045" y="4372675"/>
            <a:chExt cx="1769224" cy="443656"/>
          </a:xfrm>
        </p:grpSpPr>
        <p:cxnSp>
          <p:nvCxnSpPr>
            <p:cNvPr id="79" name="Straight Connector 78">
              <a:extLst>
                <a:ext uri="{FF2B5EF4-FFF2-40B4-BE49-F238E27FC236}">
                  <a16:creationId xmlns:a16="http://schemas.microsoft.com/office/drawing/2014/main" id="{BF1C832F-7B79-4B68-B043-9D97B62ED0DB}"/>
                </a:ext>
              </a:extLst>
            </p:cNvPr>
            <p:cNvCxnSpPr>
              <a:cxnSpLocks/>
            </p:cNvCxnSpPr>
            <p:nvPr/>
          </p:nvCxnSpPr>
          <p:spPr>
            <a:xfrm>
              <a:off x="190045" y="4811012"/>
              <a:ext cx="1021820" cy="2900"/>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F60A5EA-B174-4CCF-9A92-41F8CC872989}"/>
                </a:ext>
              </a:extLst>
            </p:cNvPr>
            <p:cNvCxnSpPr>
              <a:cxnSpLocks/>
            </p:cNvCxnSpPr>
            <p:nvPr/>
          </p:nvCxnSpPr>
          <p:spPr>
            <a:xfrm flipV="1">
              <a:off x="1200341" y="4372675"/>
              <a:ext cx="758928" cy="443656"/>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grpSp>
      <p:graphicFrame>
        <p:nvGraphicFramePr>
          <p:cNvPr id="93" name="Chart 92">
            <a:extLst>
              <a:ext uri="{FF2B5EF4-FFF2-40B4-BE49-F238E27FC236}">
                <a16:creationId xmlns:a16="http://schemas.microsoft.com/office/drawing/2014/main" id="{7083FE2B-1F4B-448E-905D-43D637384156}"/>
              </a:ext>
            </a:extLst>
          </p:cNvPr>
          <p:cNvGraphicFramePr>
            <a:graphicFrameLocks noChangeAspect="1"/>
          </p:cNvGraphicFramePr>
          <p:nvPr>
            <p:extLst>
              <p:ext uri="{D42A27DB-BD31-4B8C-83A1-F6EECF244321}">
                <p14:modId xmlns:p14="http://schemas.microsoft.com/office/powerpoint/2010/main" val="2816051398"/>
              </p:ext>
            </p:extLst>
          </p:nvPr>
        </p:nvGraphicFramePr>
        <p:xfrm>
          <a:off x="4595189" y="3429000"/>
          <a:ext cx="2966671" cy="2808000"/>
        </p:xfrm>
        <a:graphic>
          <a:graphicData uri="http://schemas.openxmlformats.org/drawingml/2006/chart">
            <c:chart xmlns:c="http://schemas.openxmlformats.org/drawingml/2006/chart" xmlns:r="http://schemas.openxmlformats.org/officeDocument/2006/relationships" r:id="rId7"/>
          </a:graphicData>
        </a:graphic>
      </p:graphicFrame>
      <p:grpSp>
        <p:nvGrpSpPr>
          <p:cNvPr id="97" name="Group 96">
            <a:extLst>
              <a:ext uri="{FF2B5EF4-FFF2-40B4-BE49-F238E27FC236}">
                <a16:creationId xmlns:a16="http://schemas.microsoft.com/office/drawing/2014/main" id="{3B7EF500-ED3E-49B4-9BED-993BFFC0F6B4}"/>
              </a:ext>
            </a:extLst>
          </p:cNvPr>
          <p:cNvGrpSpPr/>
          <p:nvPr/>
        </p:nvGrpSpPr>
        <p:grpSpPr>
          <a:xfrm>
            <a:off x="6881597" y="5724288"/>
            <a:ext cx="956856" cy="523220"/>
            <a:chOff x="6314560" y="5492128"/>
            <a:chExt cx="956856" cy="523220"/>
          </a:xfrm>
        </p:grpSpPr>
        <p:sp>
          <p:nvSpPr>
            <p:cNvPr id="98" name="TextBox 97">
              <a:extLst>
                <a:ext uri="{FF2B5EF4-FFF2-40B4-BE49-F238E27FC236}">
                  <a16:creationId xmlns:a16="http://schemas.microsoft.com/office/drawing/2014/main" id="{7E716171-F0DA-41DF-A3E2-DC94E4E5B734}"/>
                </a:ext>
              </a:extLst>
            </p:cNvPr>
            <p:cNvSpPr txBox="1"/>
            <p:nvPr/>
          </p:nvSpPr>
          <p:spPr>
            <a:xfrm>
              <a:off x="6314560" y="5492128"/>
              <a:ext cx="868500" cy="523220"/>
            </a:xfrm>
            <a:prstGeom prst="rect">
              <a:avLst/>
            </a:prstGeom>
            <a:noFill/>
          </p:spPr>
          <p:txBody>
            <a:bodyPr wrap="square" rtlCol="0">
              <a:spAutoFit/>
            </a:bodyPr>
            <a:lstStyle/>
            <a:p>
              <a:r>
                <a:rPr lang="de-DE" sz="2800" dirty="0">
                  <a:solidFill>
                    <a:schemeClr val="bg1"/>
                  </a:solidFill>
                </a:rPr>
                <a:t>33,6</a:t>
              </a:r>
            </a:p>
          </p:txBody>
        </p:sp>
        <p:sp>
          <p:nvSpPr>
            <p:cNvPr id="99" name="TextBox 98">
              <a:extLst>
                <a:ext uri="{FF2B5EF4-FFF2-40B4-BE49-F238E27FC236}">
                  <a16:creationId xmlns:a16="http://schemas.microsoft.com/office/drawing/2014/main" id="{4B739545-CD86-4F13-84BE-03F796B3B45B}"/>
                </a:ext>
              </a:extLst>
            </p:cNvPr>
            <p:cNvSpPr txBox="1"/>
            <p:nvPr/>
          </p:nvSpPr>
          <p:spPr>
            <a:xfrm>
              <a:off x="6953916" y="5599954"/>
              <a:ext cx="317500" cy="369332"/>
            </a:xfrm>
            <a:prstGeom prst="rect">
              <a:avLst/>
            </a:prstGeom>
            <a:noFill/>
          </p:spPr>
          <p:txBody>
            <a:bodyPr wrap="square" rtlCol="0">
              <a:spAutoFit/>
            </a:bodyPr>
            <a:lstStyle/>
            <a:p>
              <a:r>
                <a:rPr lang="de-DE" b="1" dirty="0">
                  <a:solidFill>
                    <a:schemeClr val="bg1"/>
                  </a:solidFill>
                </a:rPr>
                <a:t>%</a:t>
              </a:r>
            </a:p>
          </p:txBody>
        </p:sp>
      </p:grpSp>
      <p:grpSp>
        <p:nvGrpSpPr>
          <p:cNvPr id="100" name="Group 99">
            <a:extLst>
              <a:ext uri="{FF2B5EF4-FFF2-40B4-BE49-F238E27FC236}">
                <a16:creationId xmlns:a16="http://schemas.microsoft.com/office/drawing/2014/main" id="{FB37406D-FB1E-45A5-8A68-D541B1FBCA27}"/>
              </a:ext>
            </a:extLst>
          </p:cNvPr>
          <p:cNvGrpSpPr/>
          <p:nvPr/>
        </p:nvGrpSpPr>
        <p:grpSpPr>
          <a:xfrm>
            <a:off x="3725881" y="4113358"/>
            <a:ext cx="956856" cy="523220"/>
            <a:chOff x="4306560" y="3829126"/>
            <a:chExt cx="956856" cy="523220"/>
          </a:xfrm>
        </p:grpSpPr>
        <p:sp>
          <p:nvSpPr>
            <p:cNvPr id="101" name="TextBox 100">
              <a:extLst>
                <a:ext uri="{FF2B5EF4-FFF2-40B4-BE49-F238E27FC236}">
                  <a16:creationId xmlns:a16="http://schemas.microsoft.com/office/drawing/2014/main" id="{5A95AA02-E80B-47E7-867B-43C40D6A5994}"/>
                </a:ext>
              </a:extLst>
            </p:cNvPr>
            <p:cNvSpPr txBox="1"/>
            <p:nvPr/>
          </p:nvSpPr>
          <p:spPr>
            <a:xfrm>
              <a:off x="4306560" y="3829126"/>
              <a:ext cx="868500" cy="523220"/>
            </a:xfrm>
            <a:prstGeom prst="rect">
              <a:avLst/>
            </a:prstGeom>
            <a:noFill/>
          </p:spPr>
          <p:txBody>
            <a:bodyPr wrap="square" rtlCol="0">
              <a:spAutoFit/>
            </a:bodyPr>
            <a:lstStyle/>
            <a:p>
              <a:r>
                <a:rPr lang="de-DE" sz="2800" dirty="0">
                  <a:solidFill>
                    <a:schemeClr val="bg1"/>
                  </a:solidFill>
                </a:rPr>
                <a:t>32,0</a:t>
              </a:r>
            </a:p>
          </p:txBody>
        </p:sp>
        <p:sp>
          <p:nvSpPr>
            <p:cNvPr id="102" name="TextBox 101">
              <a:extLst>
                <a:ext uri="{FF2B5EF4-FFF2-40B4-BE49-F238E27FC236}">
                  <a16:creationId xmlns:a16="http://schemas.microsoft.com/office/drawing/2014/main" id="{094BA85C-FCBB-401B-B8E9-97A28F64C534}"/>
                </a:ext>
              </a:extLst>
            </p:cNvPr>
            <p:cNvSpPr txBox="1"/>
            <p:nvPr/>
          </p:nvSpPr>
          <p:spPr>
            <a:xfrm>
              <a:off x="4945916" y="3936952"/>
              <a:ext cx="317500" cy="369332"/>
            </a:xfrm>
            <a:prstGeom prst="rect">
              <a:avLst/>
            </a:prstGeom>
            <a:noFill/>
          </p:spPr>
          <p:txBody>
            <a:bodyPr wrap="square" rtlCol="0">
              <a:spAutoFit/>
            </a:bodyPr>
            <a:lstStyle/>
            <a:p>
              <a:r>
                <a:rPr lang="de-DE" b="1" dirty="0">
                  <a:solidFill>
                    <a:schemeClr val="bg1"/>
                  </a:solidFill>
                </a:rPr>
                <a:t>%</a:t>
              </a:r>
            </a:p>
          </p:txBody>
        </p:sp>
      </p:grpSp>
      <p:grpSp>
        <p:nvGrpSpPr>
          <p:cNvPr id="103" name="Group 102">
            <a:extLst>
              <a:ext uri="{FF2B5EF4-FFF2-40B4-BE49-F238E27FC236}">
                <a16:creationId xmlns:a16="http://schemas.microsoft.com/office/drawing/2014/main" id="{3F6DA8FA-B482-4BC6-9A33-0E44A627A96D}"/>
              </a:ext>
            </a:extLst>
          </p:cNvPr>
          <p:cNvGrpSpPr/>
          <p:nvPr/>
        </p:nvGrpSpPr>
        <p:grpSpPr>
          <a:xfrm>
            <a:off x="7208319" y="3297915"/>
            <a:ext cx="956856" cy="523220"/>
            <a:chOff x="7083432" y="4183706"/>
            <a:chExt cx="956856" cy="523220"/>
          </a:xfrm>
        </p:grpSpPr>
        <p:sp>
          <p:nvSpPr>
            <p:cNvPr id="104" name="TextBox 103">
              <a:extLst>
                <a:ext uri="{FF2B5EF4-FFF2-40B4-BE49-F238E27FC236}">
                  <a16:creationId xmlns:a16="http://schemas.microsoft.com/office/drawing/2014/main" id="{89EB9FDD-1FE2-49D9-9A5A-61C209D67029}"/>
                </a:ext>
              </a:extLst>
            </p:cNvPr>
            <p:cNvSpPr txBox="1"/>
            <p:nvPr/>
          </p:nvSpPr>
          <p:spPr>
            <a:xfrm>
              <a:off x="7083432" y="4183706"/>
              <a:ext cx="868500" cy="523220"/>
            </a:xfrm>
            <a:prstGeom prst="rect">
              <a:avLst/>
            </a:prstGeom>
            <a:noFill/>
          </p:spPr>
          <p:txBody>
            <a:bodyPr wrap="square" rtlCol="0">
              <a:spAutoFit/>
            </a:bodyPr>
            <a:lstStyle/>
            <a:p>
              <a:r>
                <a:rPr lang="de-DE" sz="2800" dirty="0">
                  <a:solidFill>
                    <a:schemeClr val="bg1"/>
                  </a:solidFill>
                </a:rPr>
                <a:t>34,3</a:t>
              </a:r>
            </a:p>
          </p:txBody>
        </p:sp>
        <p:sp>
          <p:nvSpPr>
            <p:cNvPr id="105" name="TextBox 104">
              <a:extLst>
                <a:ext uri="{FF2B5EF4-FFF2-40B4-BE49-F238E27FC236}">
                  <a16:creationId xmlns:a16="http://schemas.microsoft.com/office/drawing/2014/main" id="{528DE471-E34E-42CD-A154-C81D5156E40B}"/>
                </a:ext>
              </a:extLst>
            </p:cNvPr>
            <p:cNvSpPr txBox="1"/>
            <p:nvPr/>
          </p:nvSpPr>
          <p:spPr>
            <a:xfrm>
              <a:off x="7722788" y="4291532"/>
              <a:ext cx="317500" cy="369332"/>
            </a:xfrm>
            <a:prstGeom prst="rect">
              <a:avLst/>
            </a:prstGeom>
            <a:noFill/>
          </p:spPr>
          <p:txBody>
            <a:bodyPr wrap="square" rtlCol="0">
              <a:spAutoFit/>
            </a:bodyPr>
            <a:lstStyle/>
            <a:p>
              <a:r>
                <a:rPr lang="de-DE" b="1" dirty="0">
                  <a:solidFill>
                    <a:schemeClr val="bg1"/>
                  </a:solidFill>
                </a:rPr>
                <a:t>%</a:t>
              </a:r>
            </a:p>
          </p:txBody>
        </p:sp>
      </p:grpSp>
      <p:sp>
        <p:nvSpPr>
          <p:cNvPr id="118" name="TextBox 117">
            <a:extLst>
              <a:ext uri="{FF2B5EF4-FFF2-40B4-BE49-F238E27FC236}">
                <a16:creationId xmlns:a16="http://schemas.microsoft.com/office/drawing/2014/main" id="{645980E5-559E-48B4-B015-EA8FA438C252}"/>
              </a:ext>
            </a:extLst>
          </p:cNvPr>
          <p:cNvSpPr txBox="1"/>
          <p:nvPr/>
        </p:nvSpPr>
        <p:spPr>
          <a:xfrm>
            <a:off x="5416616" y="2874430"/>
            <a:ext cx="1314056" cy="523220"/>
          </a:xfrm>
          <a:prstGeom prst="rect">
            <a:avLst/>
          </a:prstGeom>
          <a:noFill/>
        </p:spPr>
        <p:txBody>
          <a:bodyPr wrap="square" rtlCol="0">
            <a:spAutoFit/>
          </a:bodyPr>
          <a:lstStyle/>
          <a:p>
            <a:r>
              <a:rPr lang="de-DE" sz="2800" dirty="0">
                <a:solidFill>
                  <a:schemeClr val="bg1"/>
                </a:solidFill>
              </a:rPr>
              <a:t>Regular</a:t>
            </a:r>
          </a:p>
        </p:txBody>
      </p:sp>
      <p:grpSp>
        <p:nvGrpSpPr>
          <p:cNvPr id="119" name="Group 118">
            <a:extLst>
              <a:ext uri="{FF2B5EF4-FFF2-40B4-BE49-F238E27FC236}">
                <a16:creationId xmlns:a16="http://schemas.microsoft.com/office/drawing/2014/main" id="{8C42913B-42E9-41DA-AF38-165D62B91DF4}"/>
              </a:ext>
            </a:extLst>
          </p:cNvPr>
          <p:cNvGrpSpPr/>
          <p:nvPr/>
        </p:nvGrpSpPr>
        <p:grpSpPr>
          <a:xfrm rot="3233699">
            <a:off x="3841598" y="4273321"/>
            <a:ext cx="1102778" cy="988101"/>
            <a:chOff x="3817870" y="3620003"/>
            <a:chExt cx="1102778" cy="988101"/>
          </a:xfrm>
        </p:grpSpPr>
        <p:cxnSp>
          <p:nvCxnSpPr>
            <p:cNvPr id="120" name="Straight Connector 119">
              <a:extLst>
                <a:ext uri="{FF2B5EF4-FFF2-40B4-BE49-F238E27FC236}">
                  <a16:creationId xmlns:a16="http://schemas.microsoft.com/office/drawing/2014/main" id="{DCC02871-6190-4825-98CB-DD9E1BEFF075}"/>
                </a:ext>
              </a:extLst>
            </p:cNvPr>
            <p:cNvCxnSpPr/>
            <p:nvPr/>
          </p:nvCxnSpPr>
          <p:spPr>
            <a:xfrm flipV="1">
              <a:off x="3817870" y="3826813"/>
              <a:ext cx="574983" cy="781291"/>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64AE1690-C1A6-47E1-986E-1F5E5E4C1631}"/>
                </a:ext>
              </a:extLst>
            </p:cNvPr>
            <p:cNvCxnSpPr>
              <a:cxnSpLocks/>
            </p:cNvCxnSpPr>
            <p:nvPr/>
          </p:nvCxnSpPr>
          <p:spPr>
            <a:xfrm rot="18366301">
              <a:off x="4501035" y="3579226"/>
              <a:ext cx="378836" cy="460390"/>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grpSp>
      <p:grpSp>
        <p:nvGrpSpPr>
          <p:cNvPr id="122" name="Group 121">
            <a:extLst>
              <a:ext uri="{FF2B5EF4-FFF2-40B4-BE49-F238E27FC236}">
                <a16:creationId xmlns:a16="http://schemas.microsoft.com/office/drawing/2014/main" id="{0E5F17D3-977D-4A33-96EF-B66DD58230FD}"/>
              </a:ext>
            </a:extLst>
          </p:cNvPr>
          <p:cNvGrpSpPr/>
          <p:nvPr/>
        </p:nvGrpSpPr>
        <p:grpSpPr>
          <a:xfrm rot="8239056">
            <a:off x="6679452" y="3761797"/>
            <a:ext cx="1370551" cy="532737"/>
            <a:chOff x="3108349" y="5782509"/>
            <a:chExt cx="1370551" cy="532737"/>
          </a:xfrm>
        </p:grpSpPr>
        <p:cxnSp>
          <p:nvCxnSpPr>
            <p:cNvPr id="123" name="Straight Connector 122">
              <a:extLst>
                <a:ext uri="{FF2B5EF4-FFF2-40B4-BE49-F238E27FC236}">
                  <a16:creationId xmlns:a16="http://schemas.microsoft.com/office/drawing/2014/main" id="{CC715A2C-96A1-40FC-81ED-9A1CAA1E3F2C}"/>
                </a:ext>
              </a:extLst>
            </p:cNvPr>
            <p:cNvCxnSpPr>
              <a:cxnSpLocks/>
            </p:cNvCxnSpPr>
            <p:nvPr/>
          </p:nvCxnSpPr>
          <p:spPr>
            <a:xfrm>
              <a:off x="3108349" y="5782509"/>
              <a:ext cx="588853" cy="532737"/>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93BB6A87-165B-4D08-B690-AF589A145B5D}"/>
                </a:ext>
              </a:extLst>
            </p:cNvPr>
            <p:cNvCxnSpPr>
              <a:cxnSpLocks/>
            </p:cNvCxnSpPr>
            <p:nvPr/>
          </p:nvCxnSpPr>
          <p:spPr>
            <a:xfrm>
              <a:off x="3697202" y="6315246"/>
              <a:ext cx="781698" cy="0"/>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grpSp>
      <p:grpSp>
        <p:nvGrpSpPr>
          <p:cNvPr id="125" name="Group 124">
            <a:extLst>
              <a:ext uri="{FF2B5EF4-FFF2-40B4-BE49-F238E27FC236}">
                <a16:creationId xmlns:a16="http://schemas.microsoft.com/office/drawing/2014/main" id="{84B72462-B691-46D0-B84E-CF3EFF1255EC}"/>
              </a:ext>
            </a:extLst>
          </p:cNvPr>
          <p:cNvGrpSpPr/>
          <p:nvPr/>
        </p:nvGrpSpPr>
        <p:grpSpPr>
          <a:xfrm rot="1796223">
            <a:off x="6031344" y="5761958"/>
            <a:ext cx="1769224" cy="443656"/>
            <a:chOff x="190045" y="4372675"/>
            <a:chExt cx="1769224" cy="443656"/>
          </a:xfrm>
        </p:grpSpPr>
        <p:cxnSp>
          <p:nvCxnSpPr>
            <p:cNvPr id="126" name="Straight Connector 125">
              <a:extLst>
                <a:ext uri="{FF2B5EF4-FFF2-40B4-BE49-F238E27FC236}">
                  <a16:creationId xmlns:a16="http://schemas.microsoft.com/office/drawing/2014/main" id="{D72FBDB0-4467-4594-8562-23BF3D3BA6F8}"/>
                </a:ext>
              </a:extLst>
            </p:cNvPr>
            <p:cNvCxnSpPr>
              <a:cxnSpLocks/>
            </p:cNvCxnSpPr>
            <p:nvPr/>
          </p:nvCxnSpPr>
          <p:spPr>
            <a:xfrm>
              <a:off x="190045" y="4811012"/>
              <a:ext cx="1021820" cy="2900"/>
            </a:xfrm>
            <a:prstGeom prst="line">
              <a:avLst/>
            </a:prstGeom>
            <a:ln w="19050">
              <a:solidFill>
                <a:srgbClr val="FCBF0D"/>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DF18AEAB-5E2E-4BF5-8FAC-C42B6EDCC41F}"/>
                </a:ext>
              </a:extLst>
            </p:cNvPr>
            <p:cNvCxnSpPr>
              <a:cxnSpLocks/>
            </p:cNvCxnSpPr>
            <p:nvPr/>
          </p:nvCxnSpPr>
          <p:spPr>
            <a:xfrm flipV="1">
              <a:off x="1200341" y="4372675"/>
              <a:ext cx="758928" cy="443656"/>
            </a:xfrm>
            <a:prstGeom prst="line">
              <a:avLst/>
            </a:prstGeom>
            <a:ln w="19050">
              <a:solidFill>
                <a:srgbClr val="FCBF0D"/>
              </a:solidFill>
            </a:ln>
          </p:spPr>
          <p:style>
            <a:lnRef idx="1">
              <a:schemeClr val="accent1"/>
            </a:lnRef>
            <a:fillRef idx="0">
              <a:schemeClr val="accent1"/>
            </a:fillRef>
            <a:effectRef idx="0">
              <a:schemeClr val="accent1"/>
            </a:effectRef>
            <a:fontRef idx="minor">
              <a:schemeClr val="tx1"/>
            </a:fontRef>
          </p:style>
        </p:cxnSp>
      </p:grpSp>
      <p:graphicFrame>
        <p:nvGraphicFramePr>
          <p:cNvPr id="128" name="Chart 127">
            <a:extLst>
              <a:ext uri="{FF2B5EF4-FFF2-40B4-BE49-F238E27FC236}">
                <a16:creationId xmlns:a16="http://schemas.microsoft.com/office/drawing/2014/main" id="{15D3506F-8E9D-477D-913F-7614A26251F6}"/>
              </a:ext>
            </a:extLst>
          </p:cNvPr>
          <p:cNvGraphicFramePr>
            <a:graphicFrameLocks noChangeAspect="1"/>
          </p:cNvGraphicFramePr>
          <p:nvPr>
            <p:extLst>
              <p:ext uri="{D42A27DB-BD31-4B8C-83A1-F6EECF244321}">
                <p14:modId xmlns:p14="http://schemas.microsoft.com/office/powerpoint/2010/main" val="2467071929"/>
              </p:ext>
            </p:extLst>
          </p:nvPr>
        </p:nvGraphicFramePr>
        <p:xfrm>
          <a:off x="8265561" y="3429000"/>
          <a:ext cx="2966671" cy="2808000"/>
        </p:xfrm>
        <a:graphic>
          <a:graphicData uri="http://schemas.openxmlformats.org/drawingml/2006/chart">
            <c:chart xmlns:c="http://schemas.openxmlformats.org/drawingml/2006/chart" xmlns:r="http://schemas.openxmlformats.org/officeDocument/2006/relationships" r:id="rId8"/>
          </a:graphicData>
        </a:graphic>
      </p:graphicFrame>
      <p:grpSp>
        <p:nvGrpSpPr>
          <p:cNvPr id="130" name="Group 129">
            <a:extLst>
              <a:ext uri="{FF2B5EF4-FFF2-40B4-BE49-F238E27FC236}">
                <a16:creationId xmlns:a16="http://schemas.microsoft.com/office/drawing/2014/main" id="{549ADE5A-3446-43B4-8203-2F622042BE2D}"/>
              </a:ext>
            </a:extLst>
          </p:cNvPr>
          <p:cNvGrpSpPr/>
          <p:nvPr/>
        </p:nvGrpSpPr>
        <p:grpSpPr>
          <a:xfrm>
            <a:off x="11162584" y="3999396"/>
            <a:ext cx="956856" cy="523220"/>
            <a:chOff x="10733455" y="4178455"/>
            <a:chExt cx="956856" cy="523220"/>
          </a:xfrm>
        </p:grpSpPr>
        <p:sp>
          <p:nvSpPr>
            <p:cNvPr id="131" name="TextBox 130">
              <a:extLst>
                <a:ext uri="{FF2B5EF4-FFF2-40B4-BE49-F238E27FC236}">
                  <a16:creationId xmlns:a16="http://schemas.microsoft.com/office/drawing/2014/main" id="{AAE7DCD8-50B5-4A0A-8FD4-1EC8E6FC68C6}"/>
                </a:ext>
              </a:extLst>
            </p:cNvPr>
            <p:cNvSpPr txBox="1"/>
            <p:nvPr/>
          </p:nvSpPr>
          <p:spPr>
            <a:xfrm>
              <a:off x="10733455" y="4178455"/>
              <a:ext cx="868500" cy="523220"/>
            </a:xfrm>
            <a:prstGeom prst="rect">
              <a:avLst/>
            </a:prstGeom>
            <a:noFill/>
          </p:spPr>
          <p:txBody>
            <a:bodyPr wrap="square" rtlCol="0">
              <a:spAutoFit/>
            </a:bodyPr>
            <a:lstStyle/>
            <a:p>
              <a:r>
                <a:rPr lang="de-DE" sz="2800" dirty="0">
                  <a:solidFill>
                    <a:schemeClr val="bg1"/>
                  </a:solidFill>
                </a:rPr>
                <a:t>33,5</a:t>
              </a:r>
            </a:p>
          </p:txBody>
        </p:sp>
        <p:sp>
          <p:nvSpPr>
            <p:cNvPr id="132" name="TextBox 131">
              <a:extLst>
                <a:ext uri="{FF2B5EF4-FFF2-40B4-BE49-F238E27FC236}">
                  <a16:creationId xmlns:a16="http://schemas.microsoft.com/office/drawing/2014/main" id="{FE93CEA7-7760-46BB-96A5-2247839CFD08}"/>
                </a:ext>
              </a:extLst>
            </p:cNvPr>
            <p:cNvSpPr txBox="1"/>
            <p:nvPr/>
          </p:nvSpPr>
          <p:spPr>
            <a:xfrm>
              <a:off x="11372811" y="4286281"/>
              <a:ext cx="317500" cy="369332"/>
            </a:xfrm>
            <a:prstGeom prst="rect">
              <a:avLst/>
            </a:prstGeom>
            <a:noFill/>
          </p:spPr>
          <p:txBody>
            <a:bodyPr wrap="square" rtlCol="0">
              <a:spAutoFit/>
            </a:bodyPr>
            <a:lstStyle/>
            <a:p>
              <a:r>
                <a:rPr lang="de-DE" b="1" dirty="0">
                  <a:solidFill>
                    <a:schemeClr val="bg1"/>
                  </a:solidFill>
                </a:rPr>
                <a:t>%</a:t>
              </a:r>
            </a:p>
          </p:txBody>
        </p:sp>
      </p:grpSp>
      <p:grpSp>
        <p:nvGrpSpPr>
          <p:cNvPr id="133" name="Group 132">
            <a:extLst>
              <a:ext uri="{FF2B5EF4-FFF2-40B4-BE49-F238E27FC236}">
                <a16:creationId xmlns:a16="http://schemas.microsoft.com/office/drawing/2014/main" id="{7C87A09A-CB39-47CB-88EC-E84F90AC57ED}"/>
              </a:ext>
            </a:extLst>
          </p:cNvPr>
          <p:cNvGrpSpPr/>
          <p:nvPr/>
        </p:nvGrpSpPr>
        <p:grpSpPr>
          <a:xfrm>
            <a:off x="10539852" y="5719174"/>
            <a:ext cx="956856" cy="523220"/>
            <a:chOff x="9999246" y="5451130"/>
            <a:chExt cx="956856" cy="523220"/>
          </a:xfrm>
        </p:grpSpPr>
        <p:sp>
          <p:nvSpPr>
            <p:cNvPr id="134" name="TextBox 133">
              <a:extLst>
                <a:ext uri="{FF2B5EF4-FFF2-40B4-BE49-F238E27FC236}">
                  <a16:creationId xmlns:a16="http://schemas.microsoft.com/office/drawing/2014/main" id="{D066727D-4B80-44C6-9D7A-C58B47D1E0A2}"/>
                </a:ext>
              </a:extLst>
            </p:cNvPr>
            <p:cNvSpPr txBox="1"/>
            <p:nvPr/>
          </p:nvSpPr>
          <p:spPr>
            <a:xfrm>
              <a:off x="9999246" y="5451130"/>
              <a:ext cx="868500" cy="523220"/>
            </a:xfrm>
            <a:prstGeom prst="rect">
              <a:avLst/>
            </a:prstGeom>
            <a:noFill/>
          </p:spPr>
          <p:txBody>
            <a:bodyPr wrap="square" rtlCol="0">
              <a:spAutoFit/>
            </a:bodyPr>
            <a:lstStyle/>
            <a:p>
              <a:r>
                <a:rPr lang="de-DE" sz="2800" dirty="0">
                  <a:solidFill>
                    <a:schemeClr val="bg1"/>
                  </a:solidFill>
                </a:rPr>
                <a:t>33,4</a:t>
              </a:r>
            </a:p>
          </p:txBody>
        </p:sp>
        <p:sp>
          <p:nvSpPr>
            <p:cNvPr id="135" name="TextBox 134">
              <a:extLst>
                <a:ext uri="{FF2B5EF4-FFF2-40B4-BE49-F238E27FC236}">
                  <a16:creationId xmlns:a16="http://schemas.microsoft.com/office/drawing/2014/main" id="{2520D930-8185-4DBC-82E7-F3E12F6169AB}"/>
                </a:ext>
              </a:extLst>
            </p:cNvPr>
            <p:cNvSpPr txBox="1"/>
            <p:nvPr/>
          </p:nvSpPr>
          <p:spPr>
            <a:xfrm>
              <a:off x="10638602" y="5558956"/>
              <a:ext cx="317500" cy="369332"/>
            </a:xfrm>
            <a:prstGeom prst="rect">
              <a:avLst/>
            </a:prstGeom>
            <a:noFill/>
          </p:spPr>
          <p:txBody>
            <a:bodyPr wrap="square" rtlCol="0">
              <a:spAutoFit/>
            </a:bodyPr>
            <a:lstStyle/>
            <a:p>
              <a:r>
                <a:rPr lang="de-DE" b="1" dirty="0">
                  <a:solidFill>
                    <a:schemeClr val="bg1"/>
                  </a:solidFill>
                </a:rPr>
                <a:t>%</a:t>
              </a:r>
            </a:p>
          </p:txBody>
        </p:sp>
      </p:grpSp>
      <p:sp>
        <p:nvSpPr>
          <p:cNvPr id="136" name="TextBox 135">
            <a:extLst>
              <a:ext uri="{FF2B5EF4-FFF2-40B4-BE49-F238E27FC236}">
                <a16:creationId xmlns:a16="http://schemas.microsoft.com/office/drawing/2014/main" id="{290F7303-9E87-404E-99BB-4608B7A93653}"/>
              </a:ext>
            </a:extLst>
          </p:cNvPr>
          <p:cNvSpPr txBox="1"/>
          <p:nvPr/>
        </p:nvSpPr>
        <p:spPr>
          <a:xfrm>
            <a:off x="9047136" y="2796666"/>
            <a:ext cx="1525159" cy="523220"/>
          </a:xfrm>
          <a:prstGeom prst="rect">
            <a:avLst/>
          </a:prstGeom>
          <a:noFill/>
        </p:spPr>
        <p:txBody>
          <a:bodyPr wrap="square" rtlCol="0">
            <a:spAutoFit/>
          </a:bodyPr>
          <a:lstStyle/>
          <a:p>
            <a:r>
              <a:rPr lang="de-DE" sz="2800" dirty="0">
                <a:solidFill>
                  <a:schemeClr val="bg1"/>
                </a:solidFill>
              </a:rPr>
              <a:t>Frequent</a:t>
            </a:r>
          </a:p>
        </p:txBody>
      </p:sp>
      <p:grpSp>
        <p:nvGrpSpPr>
          <p:cNvPr id="137" name="Group 136">
            <a:extLst>
              <a:ext uri="{FF2B5EF4-FFF2-40B4-BE49-F238E27FC236}">
                <a16:creationId xmlns:a16="http://schemas.microsoft.com/office/drawing/2014/main" id="{64F84C8C-016C-4078-BB65-2EF15E5980A9}"/>
              </a:ext>
            </a:extLst>
          </p:cNvPr>
          <p:cNvGrpSpPr/>
          <p:nvPr/>
        </p:nvGrpSpPr>
        <p:grpSpPr>
          <a:xfrm rot="1796223">
            <a:off x="9729700" y="5729889"/>
            <a:ext cx="1769224" cy="443656"/>
            <a:chOff x="190045" y="4372675"/>
            <a:chExt cx="1769224" cy="443656"/>
          </a:xfrm>
        </p:grpSpPr>
        <p:cxnSp>
          <p:nvCxnSpPr>
            <p:cNvPr id="138" name="Straight Connector 137">
              <a:extLst>
                <a:ext uri="{FF2B5EF4-FFF2-40B4-BE49-F238E27FC236}">
                  <a16:creationId xmlns:a16="http://schemas.microsoft.com/office/drawing/2014/main" id="{91270551-62A3-44D8-8220-9CA1DD39A62C}"/>
                </a:ext>
              </a:extLst>
            </p:cNvPr>
            <p:cNvCxnSpPr>
              <a:cxnSpLocks/>
            </p:cNvCxnSpPr>
            <p:nvPr/>
          </p:nvCxnSpPr>
          <p:spPr>
            <a:xfrm>
              <a:off x="190045" y="4811012"/>
              <a:ext cx="1021820" cy="2900"/>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87CDB725-3106-4C34-BA36-3AAED274AAAB}"/>
                </a:ext>
              </a:extLst>
            </p:cNvPr>
            <p:cNvCxnSpPr>
              <a:cxnSpLocks/>
            </p:cNvCxnSpPr>
            <p:nvPr/>
          </p:nvCxnSpPr>
          <p:spPr>
            <a:xfrm flipV="1">
              <a:off x="1200341" y="4372675"/>
              <a:ext cx="758928" cy="443656"/>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140" name="Group 139">
            <a:extLst>
              <a:ext uri="{FF2B5EF4-FFF2-40B4-BE49-F238E27FC236}">
                <a16:creationId xmlns:a16="http://schemas.microsoft.com/office/drawing/2014/main" id="{3AA4262C-9AEC-4F18-82AD-333D298CBECA}"/>
              </a:ext>
            </a:extLst>
          </p:cNvPr>
          <p:cNvGrpSpPr/>
          <p:nvPr/>
        </p:nvGrpSpPr>
        <p:grpSpPr>
          <a:xfrm rot="8239056">
            <a:off x="10647342" y="4511167"/>
            <a:ext cx="1370551" cy="532737"/>
            <a:chOff x="3108349" y="5782509"/>
            <a:chExt cx="1370551" cy="532737"/>
          </a:xfrm>
        </p:grpSpPr>
        <p:cxnSp>
          <p:nvCxnSpPr>
            <p:cNvPr id="141" name="Straight Connector 140">
              <a:extLst>
                <a:ext uri="{FF2B5EF4-FFF2-40B4-BE49-F238E27FC236}">
                  <a16:creationId xmlns:a16="http://schemas.microsoft.com/office/drawing/2014/main" id="{0E32CE87-3717-40EA-B643-187E8F6ECF01}"/>
                </a:ext>
              </a:extLst>
            </p:cNvPr>
            <p:cNvCxnSpPr>
              <a:cxnSpLocks/>
            </p:cNvCxnSpPr>
            <p:nvPr/>
          </p:nvCxnSpPr>
          <p:spPr>
            <a:xfrm>
              <a:off x="3108349" y="5782509"/>
              <a:ext cx="588853" cy="532737"/>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0AF2503E-5CC8-4B39-B157-CE9CC4E711FC}"/>
                </a:ext>
              </a:extLst>
            </p:cNvPr>
            <p:cNvCxnSpPr>
              <a:cxnSpLocks/>
            </p:cNvCxnSpPr>
            <p:nvPr/>
          </p:nvCxnSpPr>
          <p:spPr>
            <a:xfrm>
              <a:off x="3697202" y="6315246"/>
              <a:ext cx="781698" cy="0"/>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grpSp>
      <p:grpSp>
        <p:nvGrpSpPr>
          <p:cNvPr id="143" name="Group 142">
            <a:extLst>
              <a:ext uri="{FF2B5EF4-FFF2-40B4-BE49-F238E27FC236}">
                <a16:creationId xmlns:a16="http://schemas.microsoft.com/office/drawing/2014/main" id="{C3423008-54DB-4605-BE8C-4CF182907287}"/>
              </a:ext>
            </a:extLst>
          </p:cNvPr>
          <p:cNvGrpSpPr/>
          <p:nvPr/>
        </p:nvGrpSpPr>
        <p:grpSpPr>
          <a:xfrm rot="3233699">
            <a:off x="7670567" y="4109522"/>
            <a:ext cx="1102778" cy="988101"/>
            <a:chOff x="3817870" y="3620003"/>
            <a:chExt cx="1102778" cy="988101"/>
          </a:xfrm>
        </p:grpSpPr>
        <p:cxnSp>
          <p:nvCxnSpPr>
            <p:cNvPr id="144" name="Straight Connector 143">
              <a:extLst>
                <a:ext uri="{FF2B5EF4-FFF2-40B4-BE49-F238E27FC236}">
                  <a16:creationId xmlns:a16="http://schemas.microsoft.com/office/drawing/2014/main" id="{3734E97A-ACE9-4E84-9E71-B261E945944F}"/>
                </a:ext>
              </a:extLst>
            </p:cNvPr>
            <p:cNvCxnSpPr/>
            <p:nvPr/>
          </p:nvCxnSpPr>
          <p:spPr>
            <a:xfrm flipV="1">
              <a:off x="3817870" y="3826813"/>
              <a:ext cx="574983" cy="781291"/>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BC94E88E-3323-495E-8DD6-FC2BDD3985F6}"/>
                </a:ext>
              </a:extLst>
            </p:cNvPr>
            <p:cNvCxnSpPr>
              <a:cxnSpLocks/>
            </p:cNvCxnSpPr>
            <p:nvPr/>
          </p:nvCxnSpPr>
          <p:spPr>
            <a:xfrm rot="18366301">
              <a:off x="4501035" y="3579226"/>
              <a:ext cx="378836" cy="460390"/>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grpSp>
      <p:grpSp>
        <p:nvGrpSpPr>
          <p:cNvPr id="149" name="Group 148">
            <a:extLst>
              <a:ext uri="{FF2B5EF4-FFF2-40B4-BE49-F238E27FC236}">
                <a16:creationId xmlns:a16="http://schemas.microsoft.com/office/drawing/2014/main" id="{CAED4F18-D7AA-4276-AFEC-CF5DD336EAA2}"/>
              </a:ext>
            </a:extLst>
          </p:cNvPr>
          <p:cNvGrpSpPr/>
          <p:nvPr/>
        </p:nvGrpSpPr>
        <p:grpSpPr>
          <a:xfrm>
            <a:off x="7514165" y="3971572"/>
            <a:ext cx="956856" cy="523220"/>
            <a:chOff x="10733455" y="4178455"/>
            <a:chExt cx="956856" cy="523220"/>
          </a:xfrm>
        </p:grpSpPr>
        <p:sp>
          <p:nvSpPr>
            <p:cNvPr id="150" name="TextBox 149">
              <a:extLst>
                <a:ext uri="{FF2B5EF4-FFF2-40B4-BE49-F238E27FC236}">
                  <a16:creationId xmlns:a16="http://schemas.microsoft.com/office/drawing/2014/main" id="{709F4607-0C81-4DA6-AF44-4ACD68827355}"/>
                </a:ext>
              </a:extLst>
            </p:cNvPr>
            <p:cNvSpPr txBox="1"/>
            <p:nvPr/>
          </p:nvSpPr>
          <p:spPr>
            <a:xfrm>
              <a:off x="10733455" y="4178455"/>
              <a:ext cx="868500" cy="523220"/>
            </a:xfrm>
            <a:prstGeom prst="rect">
              <a:avLst/>
            </a:prstGeom>
            <a:noFill/>
          </p:spPr>
          <p:txBody>
            <a:bodyPr wrap="square" rtlCol="0">
              <a:spAutoFit/>
            </a:bodyPr>
            <a:lstStyle/>
            <a:p>
              <a:r>
                <a:rPr lang="de-DE" sz="2800" dirty="0">
                  <a:solidFill>
                    <a:schemeClr val="bg1"/>
                  </a:solidFill>
                </a:rPr>
                <a:t>33,1</a:t>
              </a:r>
            </a:p>
          </p:txBody>
        </p:sp>
        <p:sp>
          <p:nvSpPr>
            <p:cNvPr id="151" name="TextBox 150">
              <a:extLst>
                <a:ext uri="{FF2B5EF4-FFF2-40B4-BE49-F238E27FC236}">
                  <a16:creationId xmlns:a16="http://schemas.microsoft.com/office/drawing/2014/main" id="{0B7FC18D-C587-436A-A284-595160D24135}"/>
                </a:ext>
              </a:extLst>
            </p:cNvPr>
            <p:cNvSpPr txBox="1"/>
            <p:nvPr/>
          </p:nvSpPr>
          <p:spPr>
            <a:xfrm>
              <a:off x="11372811" y="4286281"/>
              <a:ext cx="317500" cy="369332"/>
            </a:xfrm>
            <a:prstGeom prst="rect">
              <a:avLst/>
            </a:prstGeom>
            <a:noFill/>
          </p:spPr>
          <p:txBody>
            <a:bodyPr wrap="square" rtlCol="0">
              <a:spAutoFit/>
            </a:bodyPr>
            <a:lstStyle/>
            <a:p>
              <a:r>
                <a:rPr lang="de-DE" b="1" dirty="0">
                  <a:solidFill>
                    <a:schemeClr val="bg1"/>
                  </a:solidFill>
                </a:rPr>
                <a:t>%</a:t>
              </a:r>
            </a:p>
          </p:txBody>
        </p:sp>
      </p:grpSp>
      <p:sp>
        <p:nvSpPr>
          <p:cNvPr id="152" name="Rectangle: Rounded Corners 151">
            <a:extLst>
              <a:ext uri="{FF2B5EF4-FFF2-40B4-BE49-F238E27FC236}">
                <a16:creationId xmlns:a16="http://schemas.microsoft.com/office/drawing/2014/main" id="{BE4FE0B8-5BD7-4B79-9B31-15E4CDA23C0A}"/>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09</a:t>
            </a:r>
            <a:endParaRPr lang="de-DE" b="1" dirty="0">
              <a:solidFill>
                <a:schemeClr val="tx1">
                  <a:lumMod val="50000"/>
                  <a:lumOff val="50000"/>
                </a:schemeClr>
              </a:solidFill>
            </a:endParaRPr>
          </a:p>
        </p:txBody>
      </p:sp>
    </p:spTree>
    <p:extLst>
      <p:ext uri="{BB962C8B-B14F-4D97-AF65-F5344CB8AC3E}">
        <p14:creationId xmlns:p14="http://schemas.microsoft.com/office/powerpoint/2010/main" val="188919563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heel(1)">
                                      <p:cBhvr>
                                        <p:cTn id="10" dur="2000"/>
                                        <p:tgtEl>
                                          <p:spTgt spid="7"/>
                                        </p:tgtEl>
                                      </p:cBhvr>
                                    </p:animEffect>
                                  </p:childTnLst>
                                </p:cTn>
                              </p:par>
                              <p:par>
                                <p:cTn id="11" presetID="22" presetClass="entr" presetSubtype="4" fill="hold" nodeType="withEffect">
                                  <p:stCondLst>
                                    <p:cond delay="500"/>
                                  </p:stCondLst>
                                  <p:childTnLst>
                                    <p:set>
                                      <p:cBhvr>
                                        <p:cTn id="12" dur="1" fill="hold">
                                          <p:stCondLst>
                                            <p:cond delay="0"/>
                                          </p:stCondLst>
                                        </p:cTn>
                                        <p:tgtEl>
                                          <p:spTgt spid="75"/>
                                        </p:tgtEl>
                                        <p:attrNameLst>
                                          <p:attrName>style.visibility</p:attrName>
                                        </p:attrNameLst>
                                      </p:cBhvr>
                                      <p:to>
                                        <p:strVal val="visible"/>
                                      </p:to>
                                    </p:set>
                                    <p:animEffect transition="in" filter="wipe(down)">
                                      <p:cBhvr>
                                        <p:cTn id="13" dur="500"/>
                                        <p:tgtEl>
                                          <p:spTgt spid="75"/>
                                        </p:tgtEl>
                                      </p:cBhvr>
                                    </p:animEffect>
                                  </p:childTnLst>
                                </p:cTn>
                              </p:par>
                              <p:par>
                                <p:cTn id="14" presetID="22" presetClass="entr" presetSubtype="8" fill="hold" nodeType="withEffect">
                                  <p:stCondLst>
                                    <p:cond delay="700"/>
                                  </p:stCondLst>
                                  <p:childTnLst>
                                    <p:set>
                                      <p:cBhvr>
                                        <p:cTn id="15" dur="1" fill="hold">
                                          <p:stCondLst>
                                            <p:cond delay="0"/>
                                          </p:stCondLst>
                                        </p:cTn>
                                        <p:tgtEl>
                                          <p:spTgt spid="31"/>
                                        </p:tgtEl>
                                        <p:attrNameLst>
                                          <p:attrName>style.visibility</p:attrName>
                                        </p:attrNameLst>
                                      </p:cBhvr>
                                      <p:to>
                                        <p:strVal val="visible"/>
                                      </p:to>
                                    </p:set>
                                    <p:animEffect transition="in" filter="wipe(left)">
                                      <p:cBhvr>
                                        <p:cTn id="16" dur="500"/>
                                        <p:tgtEl>
                                          <p:spTgt spid="31"/>
                                        </p:tgtEl>
                                      </p:cBhvr>
                                    </p:animEffect>
                                  </p:childTnLst>
                                </p:cTn>
                              </p:par>
                              <p:par>
                                <p:cTn id="17" presetID="22" presetClass="entr" presetSubtype="8" fill="hold" nodeType="withEffect">
                                  <p:stCondLst>
                                    <p:cond delay="1000"/>
                                  </p:stCondLst>
                                  <p:childTnLst>
                                    <p:set>
                                      <p:cBhvr>
                                        <p:cTn id="18" dur="1" fill="hold">
                                          <p:stCondLst>
                                            <p:cond delay="0"/>
                                          </p:stCondLst>
                                        </p:cTn>
                                        <p:tgtEl>
                                          <p:spTgt spid="78"/>
                                        </p:tgtEl>
                                        <p:attrNameLst>
                                          <p:attrName>style.visibility</p:attrName>
                                        </p:attrNameLst>
                                      </p:cBhvr>
                                      <p:to>
                                        <p:strVal val="visible"/>
                                      </p:to>
                                    </p:set>
                                    <p:animEffect transition="in" filter="wipe(left)">
                                      <p:cBhvr>
                                        <p:cTn id="19" dur="500"/>
                                        <p:tgtEl>
                                          <p:spTgt spid="78"/>
                                        </p:tgtEl>
                                      </p:cBhvr>
                                    </p:animEffect>
                                  </p:childTnLst>
                                </p:cTn>
                              </p:par>
                              <p:par>
                                <p:cTn id="20" presetID="22" presetClass="entr" presetSubtype="8" fill="hold" nodeType="withEffect">
                                  <p:stCondLst>
                                    <p:cond delay="1250"/>
                                  </p:stCondLst>
                                  <p:childTnLst>
                                    <p:set>
                                      <p:cBhvr>
                                        <p:cTn id="21" dur="1" fill="hold">
                                          <p:stCondLst>
                                            <p:cond delay="0"/>
                                          </p:stCondLst>
                                        </p:cTn>
                                        <p:tgtEl>
                                          <p:spTgt spid="81"/>
                                        </p:tgtEl>
                                        <p:attrNameLst>
                                          <p:attrName>style.visibility</p:attrName>
                                        </p:attrNameLst>
                                      </p:cBhvr>
                                      <p:to>
                                        <p:strVal val="visible"/>
                                      </p:to>
                                    </p:set>
                                    <p:animEffect transition="in" filter="wipe(left)">
                                      <p:cBhvr>
                                        <p:cTn id="22" dur="500"/>
                                        <p:tgtEl>
                                          <p:spTgt spid="81"/>
                                        </p:tgtEl>
                                      </p:cBhvr>
                                    </p:animEffect>
                                  </p:childTnLst>
                                </p:cTn>
                              </p:par>
                              <p:par>
                                <p:cTn id="23" presetID="22" presetClass="entr" presetSubtype="2" fill="hold" nodeType="withEffect">
                                  <p:stCondLst>
                                    <p:cond delay="1700"/>
                                  </p:stCondLst>
                                  <p:childTnLst>
                                    <p:set>
                                      <p:cBhvr>
                                        <p:cTn id="24" dur="1" fill="hold">
                                          <p:stCondLst>
                                            <p:cond delay="0"/>
                                          </p:stCondLst>
                                        </p:cTn>
                                        <p:tgtEl>
                                          <p:spTgt spid="72"/>
                                        </p:tgtEl>
                                        <p:attrNameLst>
                                          <p:attrName>style.visibility</p:attrName>
                                        </p:attrNameLst>
                                      </p:cBhvr>
                                      <p:to>
                                        <p:strVal val="visible"/>
                                      </p:to>
                                    </p:set>
                                    <p:animEffect transition="in" filter="wipe(right)">
                                      <p:cBhvr>
                                        <p:cTn id="25" dur="500"/>
                                        <p:tgtEl>
                                          <p:spTgt spid="72"/>
                                        </p:tgtEl>
                                      </p:cBhvr>
                                    </p:animEffect>
                                  </p:childTnLst>
                                </p:cTn>
                              </p:par>
                              <p:par>
                                <p:cTn id="26" presetID="22" presetClass="entr" presetSubtype="8" fill="hold" nodeType="withEffect">
                                  <p:stCondLst>
                                    <p:cond delay="1900"/>
                                  </p:stCondLst>
                                  <p:childTnLst>
                                    <p:set>
                                      <p:cBhvr>
                                        <p:cTn id="27" dur="1" fill="hold">
                                          <p:stCondLst>
                                            <p:cond delay="0"/>
                                          </p:stCondLst>
                                        </p:cTn>
                                        <p:tgtEl>
                                          <p:spTgt spid="83"/>
                                        </p:tgtEl>
                                        <p:attrNameLst>
                                          <p:attrName>style.visibility</p:attrName>
                                        </p:attrNameLst>
                                      </p:cBhvr>
                                      <p:to>
                                        <p:strVal val="visible"/>
                                      </p:to>
                                    </p:set>
                                    <p:animEffect transition="in" filter="wipe(left)">
                                      <p:cBhvr>
                                        <p:cTn id="28" dur="500"/>
                                        <p:tgtEl>
                                          <p:spTgt spid="83"/>
                                        </p:tgtEl>
                                      </p:cBhvr>
                                    </p:animEffect>
                                  </p:childTnLst>
                                </p:cTn>
                              </p:par>
                            </p:childTnLst>
                          </p:cTn>
                        </p:par>
                      </p:childTnLst>
                    </p:cTn>
                  </p:par>
                  <p:par>
                    <p:cTn id="29" fill="hold">
                      <p:stCondLst>
                        <p:cond delay="indefinite"/>
                      </p:stCondLst>
                      <p:childTnLst>
                        <p:par>
                          <p:cTn id="30" fill="hold">
                            <p:stCondLst>
                              <p:cond delay="0"/>
                            </p:stCondLst>
                            <p:childTnLst>
                              <p:par>
                                <p:cTn id="31" presetID="6" presetClass="emph" presetSubtype="0" fill="hold" nodeType="clickEffect">
                                  <p:stCondLst>
                                    <p:cond delay="0"/>
                                  </p:stCondLst>
                                  <p:childTnLst>
                                    <p:animScale>
                                      <p:cBhvr>
                                        <p:cTn id="32" dur="2000" fill="hold"/>
                                        <p:tgtEl>
                                          <p:spTgt spid="31"/>
                                        </p:tgtEl>
                                      </p:cBhvr>
                                      <p:by x="50000" y="50000"/>
                                    </p:animScale>
                                  </p:childTnLst>
                                </p:cTn>
                              </p:par>
                              <p:par>
                                <p:cTn id="33" presetID="6" presetClass="emph" presetSubtype="0" fill="hold" nodeType="withEffect">
                                  <p:stCondLst>
                                    <p:cond delay="0"/>
                                  </p:stCondLst>
                                  <p:childTnLst>
                                    <p:animScale>
                                      <p:cBhvr>
                                        <p:cTn id="34" dur="2000" fill="hold"/>
                                        <p:tgtEl>
                                          <p:spTgt spid="83"/>
                                        </p:tgtEl>
                                      </p:cBhvr>
                                      <p:by x="50000" y="50000"/>
                                    </p:animScale>
                                  </p:childTnLst>
                                </p:cTn>
                              </p:par>
                              <p:par>
                                <p:cTn id="35" presetID="6" presetClass="emph" presetSubtype="0" fill="hold" nodeType="withEffect">
                                  <p:stCondLst>
                                    <p:cond delay="0"/>
                                  </p:stCondLst>
                                  <p:childTnLst>
                                    <p:animScale>
                                      <p:cBhvr>
                                        <p:cTn id="36" dur="2000" fill="hold"/>
                                        <p:tgtEl>
                                          <p:spTgt spid="81"/>
                                        </p:tgtEl>
                                      </p:cBhvr>
                                      <p:by x="50000" y="50000"/>
                                    </p:animScale>
                                  </p:childTnLst>
                                </p:cTn>
                              </p:par>
                              <p:par>
                                <p:cTn id="37" presetID="42" presetClass="path" presetSubtype="0" accel="50000" decel="50000" fill="hold" nodeType="withEffect">
                                  <p:stCondLst>
                                    <p:cond delay="0"/>
                                  </p:stCondLst>
                                  <p:childTnLst>
                                    <p:animMotion origin="layout" path="M 1.25E-6 -4.44444E-6 L -0.07044 0.07639 " pathEditMode="relative" rAng="0" ptsTypes="AA">
                                      <p:cBhvr>
                                        <p:cTn id="38" dur="2000" fill="hold"/>
                                        <p:tgtEl>
                                          <p:spTgt spid="31"/>
                                        </p:tgtEl>
                                        <p:attrNameLst>
                                          <p:attrName>ppt_x</p:attrName>
                                          <p:attrName>ppt_y</p:attrName>
                                        </p:attrNameLst>
                                      </p:cBhvr>
                                      <p:rCtr x="-3529" y="3819"/>
                                    </p:animMotion>
                                  </p:childTnLst>
                                </p:cTn>
                              </p:par>
                              <p:par>
                                <p:cTn id="39" presetID="42" presetClass="path" presetSubtype="0" accel="50000" decel="50000" fill="hold" nodeType="withEffect">
                                  <p:stCondLst>
                                    <p:cond delay="0"/>
                                  </p:stCondLst>
                                  <p:childTnLst>
                                    <p:animMotion origin="layout" path="M -1.25E-6 -3.33333E-6 L 0.05039 0.10579 " pathEditMode="relative" rAng="0" ptsTypes="AA">
                                      <p:cBhvr>
                                        <p:cTn id="40" dur="2000" fill="hold"/>
                                        <p:tgtEl>
                                          <p:spTgt spid="83"/>
                                        </p:tgtEl>
                                        <p:attrNameLst>
                                          <p:attrName>ppt_x</p:attrName>
                                          <p:attrName>ppt_y</p:attrName>
                                        </p:attrNameLst>
                                      </p:cBhvr>
                                      <p:rCtr x="2513" y="5278"/>
                                    </p:animMotion>
                                  </p:childTnLst>
                                </p:cTn>
                              </p:par>
                              <p:par>
                                <p:cTn id="41" presetID="42" presetClass="path" presetSubtype="0" accel="50000" decel="50000" fill="hold" nodeType="withEffect">
                                  <p:stCondLst>
                                    <p:cond delay="0"/>
                                  </p:stCondLst>
                                  <p:childTnLst>
                                    <p:animMotion origin="layout" path="M 4.79167E-6 -4.44444E-6 L -0.09753 -0.04282 " pathEditMode="relative" rAng="0" ptsTypes="AA">
                                      <p:cBhvr>
                                        <p:cTn id="42" dur="2000" fill="hold"/>
                                        <p:tgtEl>
                                          <p:spTgt spid="81"/>
                                        </p:tgtEl>
                                        <p:attrNameLst>
                                          <p:attrName>ppt_x</p:attrName>
                                          <p:attrName>ppt_y</p:attrName>
                                        </p:attrNameLst>
                                      </p:cBhvr>
                                      <p:rCtr x="-4883" y="-2153"/>
                                    </p:animMotion>
                                  </p:childTnLst>
                                </p:cTn>
                              </p:par>
                              <p:par>
                                <p:cTn id="43" presetID="22" presetClass="exit" presetSubtype="2" fill="hold" nodeType="withEffect">
                                  <p:stCondLst>
                                    <p:cond delay="500"/>
                                  </p:stCondLst>
                                  <p:childTnLst>
                                    <p:animEffect transition="out" filter="wipe(right)">
                                      <p:cBhvr>
                                        <p:cTn id="44" dur="500"/>
                                        <p:tgtEl>
                                          <p:spTgt spid="75"/>
                                        </p:tgtEl>
                                      </p:cBhvr>
                                    </p:animEffect>
                                    <p:set>
                                      <p:cBhvr>
                                        <p:cTn id="45" dur="1" fill="hold">
                                          <p:stCondLst>
                                            <p:cond delay="499"/>
                                          </p:stCondLst>
                                        </p:cTn>
                                        <p:tgtEl>
                                          <p:spTgt spid="75"/>
                                        </p:tgtEl>
                                        <p:attrNameLst>
                                          <p:attrName>style.visibility</p:attrName>
                                        </p:attrNameLst>
                                      </p:cBhvr>
                                      <p:to>
                                        <p:strVal val="hidden"/>
                                      </p:to>
                                    </p:set>
                                  </p:childTnLst>
                                </p:cTn>
                              </p:par>
                              <p:par>
                                <p:cTn id="46" presetID="22" presetClass="exit" presetSubtype="2" fill="hold" nodeType="withEffect">
                                  <p:stCondLst>
                                    <p:cond delay="500"/>
                                  </p:stCondLst>
                                  <p:childTnLst>
                                    <p:animEffect transition="out" filter="wipe(right)">
                                      <p:cBhvr>
                                        <p:cTn id="47" dur="500"/>
                                        <p:tgtEl>
                                          <p:spTgt spid="78"/>
                                        </p:tgtEl>
                                      </p:cBhvr>
                                    </p:animEffect>
                                    <p:set>
                                      <p:cBhvr>
                                        <p:cTn id="48" dur="1" fill="hold">
                                          <p:stCondLst>
                                            <p:cond delay="499"/>
                                          </p:stCondLst>
                                        </p:cTn>
                                        <p:tgtEl>
                                          <p:spTgt spid="78"/>
                                        </p:tgtEl>
                                        <p:attrNameLst>
                                          <p:attrName>style.visibility</p:attrName>
                                        </p:attrNameLst>
                                      </p:cBhvr>
                                      <p:to>
                                        <p:strVal val="hidden"/>
                                      </p:to>
                                    </p:set>
                                  </p:childTnLst>
                                </p:cTn>
                              </p:par>
                              <p:par>
                                <p:cTn id="49" presetID="22" presetClass="exit" presetSubtype="8" fill="hold" nodeType="withEffect">
                                  <p:stCondLst>
                                    <p:cond delay="500"/>
                                  </p:stCondLst>
                                  <p:childTnLst>
                                    <p:animEffect transition="out" filter="wipe(left)">
                                      <p:cBhvr>
                                        <p:cTn id="50" dur="500"/>
                                        <p:tgtEl>
                                          <p:spTgt spid="72"/>
                                        </p:tgtEl>
                                      </p:cBhvr>
                                    </p:animEffect>
                                    <p:set>
                                      <p:cBhvr>
                                        <p:cTn id="51" dur="1" fill="hold">
                                          <p:stCondLst>
                                            <p:cond delay="499"/>
                                          </p:stCondLst>
                                        </p:cTn>
                                        <p:tgtEl>
                                          <p:spTgt spid="72"/>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18"/>
                                        </p:tgtEl>
                                        <p:attrNameLst>
                                          <p:attrName>style.visibility</p:attrName>
                                        </p:attrNameLst>
                                      </p:cBhvr>
                                      <p:to>
                                        <p:strVal val="visible"/>
                                      </p:to>
                                    </p:set>
                                    <p:animEffect transition="in" filter="fade">
                                      <p:cBhvr>
                                        <p:cTn id="56" dur="500"/>
                                        <p:tgtEl>
                                          <p:spTgt spid="118"/>
                                        </p:tgtEl>
                                      </p:cBhvr>
                                    </p:animEffect>
                                  </p:childTnLst>
                                </p:cTn>
                              </p:par>
                              <p:par>
                                <p:cTn id="57" presetID="21" presetClass="entr" presetSubtype="1" fill="hold" grpId="0" nodeType="withEffect">
                                  <p:stCondLst>
                                    <p:cond delay="0"/>
                                  </p:stCondLst>
                                  <p:childTnLst>
                                    <p:set>
                                      <p:cBhvr>
                                        <p:cTn id="58" dur="1" fill="hold">
                                          <p:stCondLst>
                                            <p:cond delay="0"/>
                                          </p:stCondLst>
                                        </p:cTn>
                                        <p:tgtEl>
                                          <p:spTgt spid="93"/>
                                        </p:tgtEl>
                                        <p:attrNameLst>
                                          <p:attrName>style.visibility</p:attrName>
                                        </p:attrNameLst>
                                      </p:cBhvr>
                                      <p:to>
                                        <p:strVal val="visible"/>
                                      </p:to>
                                    </p:set>
                                    <p:animEffect transition="in" filter="wheel(1)">
                                      <p:cBhvr>
                                        <p:cTn id="59" dur="2000"/>
                                        <p:tgtEl>
                                          <p:spTgt spid="93"/>
                                        </p:tgtEl>
                                      </p:cBhvr>
                                    </p:animEffect>
                                  </p:childTnLst>
                                </p:cTn>
                              </p:par>
                              <p:par>
                                <p:cTn id="60" presetID="22" presetClass="entr" presetSubtype="4" fill="hold" nodeType="withEffect">
                                  <p:stCondLst>
                                    <p:cond delay="500"/>
                                  </p:stCondLst>
                                  <p:childTnLst>
                                    <p:set>
                                      <p:cBhvr>
                                        <p:cTn id="61" dur="1" fill="hold">
                                          <p:stCondLst>
                                            <p:cond delay="0"/>
                                          </p:stCondLst>
                                        </p:cTn>
                                        <p:tgtEl>
                                          <p:spTgt spid="122"/>
                                        </p:tgtEl>
                                        <p:attrNameLst>
                                          <p:attrName>style.visibility</p:attrName>
                                        </p:attrNameLst>
                                      </p:cBhvr>
                                      <p:to>
                                        <p:strVal val="visible"/>
                                      </p:to>
                                    </p:set>
                                    <p:animEffect transition="in" filter="wipe(down)">
                                      <p:cBhvr>
                                        <p:cTn id="62" dur="500"/>
                                        <p:tgtEl>
                                          <p:spTgt spid="122"/>
                                        </p:tgtEl>
                                      </p:cBhvr>
                                    </p:animEffect>
                                  </p:childTnLst>
                                </p:cTn>
                              </p:par>
                              <p:par>
                                <p:cTn id="63" presetID="22" presetClass="entr" presetSubtype="8" fill="hold" nodeType="withEffect">
                                  <p:stCondLst>
                                    <p:cond delay="700"/>
                                  </p:stCondLst>
                                  <p:childTnLst>
                                    <p:set>
                                      <p:cBhvr>
                                        <p:cTn id="64" dur="1" fill="hold">
                                          <p:stCondLst>
                                            <p:cond delay="0"/>
                                          </p:stCondLst>
                                        </p:cTn>
                                        <p:tgtEl>
                                          <p:spTgt spid="103"/>
                                        </p:tgtEl>
                                        <p:attrNameLst>
                                          <p:attrName>style.visibility</p:attrName>
                                        </p:attrNameLst>
                                      </p:cBhvr>
                                      <p:to>
                                        <p:strVal val="visible"/>
                                      </p:to>
                                    </p:set>
                                    <p:animEffect transition="in" filter="wipe(left)">
                                      <p:cBhvr>
                                        <p:cTn id="65" dur="500"/>
                                        <p:tgtEl>
                                          <p:spTgt spid="103"/>
                                        </p:tgtEl>
                                      </p:cBhvr>
                                    </p:animEffect>
                                  </p:childTnLst>
                                </p:cTn>
                              </p:par>
                              <p:par>
                                <p:cTn id="66" presetID="22" presetClass="entr" presetSubtype="4" fill="hold" nodeType="withEffect">
                                  <p:stCondLst>
                                    <p:cond delay="1000"/>
                                  </p:stCondLst>
                                  <p:childTnLst>
                                    <p:set>
                                      <p:cBhvr>
                                        <p:cTn id="67" dur="1" fill="hold">
                                          <p:stCondLst>
                                            <p:cond delay="0"/>
                                          </p:stCondLst>
                                        </p:cTn>
                                        <p:tgtEl>
                                          <p:spTgt spid="125"/>
                                        </p:tgtEl>
                                        <p:attrNameLst>
                                          <p:attrName>style.visibility</p:attrName>
                                        </p:attrNameLst>
                                      </p:cBhvr>
                                      <p:to>
                                        <p:strVal val="visible"/>
                                      </p:to>
                                    </p:set>
                                    <p:animEffect transition="in" filter="wipe(down)">
                                      <p:cBhvr>
                                        <p:cTn id="68" dur="500"/>
                                        <p:tgtEl>
                                          <p:spTgt spid="125"/>
                                        </p:tgtEl>
                                      </p:cBhvr>
                                    </p:animEffect>
                                  </p:childTnLst>
                                </p:cTn>
                              </p:par>
                              <p:par>
                                <p:cTn id="69" presetID="22" presetClass="entr" presetSubtype="8" fill="hold" nodeType="withEffect">
                                  <p:stCondLst>
                                    <p:cond delay="1250"/>
                                  </p:stCondLst>
                                  <p:childTnLst>
                                    <p:set>
                                      <p:cBhvr>
                                        <p:cTn id="70" dur="1" fill="hold">
                                          <p:stCondLst>
                                            <p:cond delay="0"/>
                                          </p:stCondLst>
                                        </p:cTn>
                                        <p:tgtEl>
                                          <p:spTgt spid="97"/>
                                        </p:tgtEl>
                                        <p:attrNameLst>
                                          <p:attrName>style.visibility</p:attrName>
                                        </p:attrNameLst>
                                      </p:cBhvr>
                                      <p:to>
                                        <p:strVal val="visible"/>
                                      </p:to>
                                    </p:set>
                                    <p:animEffect transition="in" filter="wipe(left)">
                                      <p:cBhvr>
                                        <p:cTn id="71" dur="500"/>
                                        <p:tgtEl>
                                          <p:spTgt spid="97"/>
                                        </p:tgtEl>
                                      </p:cBhvr>
                                    </p:animEffect>
                                  </p:childTnLst>
                                </p:cTn>
                              </p:par>
                              <p:par>
                                <p:cTn id="72" presetID="22" presetClass="entr" presetSubtype="4" fill="hold" nodeType="withEffect">
                                  <p:stCondLst>
                                    <p:cond delay="1700"/>
                                  </p:stCondLst>
                                  <p:childTnLst>
                                    <p:set>
                                      <p:cBhvr>
                                        <p:cTn id="73" dur="1" fill="hold">
                                          <p:stCondLst>
                                            <p:cond delay="0"/>
                                          </p:stCondLst>
                                        </p:cTn>
                                        <p:tgtEl>
                                          <p:spTgt spid="119"/>
                                        </p:tgtEl>
                                        <p:attrNameLst>
                                          <p:attrName>style.visibility</p:attrName>
                                        </p:attrNameLst>
                                      </p:cBhvr>
                                      <p:to>
                                        <p:strVal val="visible"/>
                                      </p:to>
                                    </p:set>
                                    <p:animEffect transition="in" filter="wipe(down)">
                                      <p:cBhvr>
                                        <p:cTn id="74" dur="500"/>
                                        <p:tgtEl>
                                          <p:spTgt spid="119"/>
                                        </p:tgtEl>
                                      </p:cBhvr>
                                    </p:animEffect>
                                  </p:childTnLst>
                                </p:cTn>
                              </p:par>
                              <p:par>
                                <p:cTn id="75" presetID="22" presetClass="entr" presetSubtype="8" fill="hold" nodeType="withEffect">
                                  <p:stCondLst>
                                    <p:cond delay="1900"/>
                                  </p:stCondLst>
                                  <p:childTnLst>
                                    <p:set>
                                      <p:cBhvr>
                                        <p:cTn id="76" dur="1" fill="hold">
                                          <p:stCondLst>
                                            <p:cond delay="0"/>
                                          </p:stCondLst>
                                        </p:cTn>
                                        <p:tgtEl>
                                          <p:spTgt spid="100"/>
                                        </p:tgtEl>
                                        <p:attrNameLst>
                                          <p:attrName>style.visibility</p:attrName>
                                        </p:attrNameLst>
                                      </p:cBhvr>
                                      <p:to>
                                        <p:strVal val="visible"/>
                                      </p:to>
                                    </p:set>
                                    <p:animEffect transition="in" filter="wipe(left)">
                                      <p:cBhvr>
                                        <p:cTn id="77" dur="500"/>
                                        <p:tgtEl>
                                          <p:spTgt spid="100"/>
                                        </p:tgtEl>
                                      </p:cBhvr>
                                    </p:animEffect>
                                  </p:childTnLst>
                                </p:cTn>
                              </p:par>
                            </p:childTnLst>
                          </p:cTn>
                        </p:par>
                      </p:childTnLst>
                    </p:cTn>
                  </p:par>
                  <p:par>
                    <p:cTn id="78" fill="hold">
                      <p:stCondLst>
                        <p:cond delay="indefinite"/>
                      </p:stCondLst>
                      <p:childTnLst>
                        <p:par>
                          <p:cTn id="79" fill="hold">
                            <p:stCondLst>
                              <p:cond delay="0"/>
                            </p:stCondLst>
                            <p:childTnLst>
                              <p:par>
                                <p:cTn id="80" presetID="42" presetClass="path" presetSubtype="0" accel="50000" decel="50000" fill="hold" nodeType="clickEffect">
                                  <p:stCondLst>
                                    <p:cond delay="0"/>
                                  </p:stCondLst>
                                  <p:childTnLst>
                                    <p:animMotion origin="layout" path="M 1.25E-6 -1.48148E-6 L -0.06029 0.10324 " pathEditMode="relative" rAng="0" ptsTypes="AA">
                                      <p:cBhvr>
                                        <p:cTn id="81" dur="2000" fill="hold"/>
                                        <p:tgtEl>
                                          <p:spTgt spid="103"/>
                                        </p:tgtEl>
                                        <p:attrNameLst>
                                          <p:attrName>ppt_x</p:attrName>
                                          <p:attrName>ppt_y</p:attrName>
                                        </p:attrNameLst>
                                      </p:cBhvr>
                                      <p:rCtr x="-3021" y="5162"/>
                                    </p:animMotion>
                                  </p:childTnLst>
                                </p:cTn>
                              </p:par>
                              <p:par>
                                <p:cTn id="82" presetID="42" presetClass="path" presetSubtype="0" accel="50000" decel="50000" fill="hold" nodeType="withEffect">
                                  <p:stCondLst>
                                    <p:cond delay="0"/>
                                  </p:stCondLst>
                                  <p:childTnLst>
                                    <p:animMotion origin="layout" path="M 4.16667E-6 4.81481E-6 L -0.10391 -0.02524 " pathEditMode="relative" rAng="0" ptsTypes="AA">
                                      <p:cBhvr>
                                        <p:cTn id="83" dur="2000" fill="hold"/>
                                        <p:tgtEl>
                                          <p:spTgt spid="97"/>
                                        </p:tgtEl>
                                        <p:attrNameLst>
                                          <p:attrName>ppt_x</p:attrName>
                                          <p:attrName>ppt_y</p:attrName>
                                        </p:attrNameLst>
                                      </p:cBhvr>
                                      <p:rCtr x="-5195" y="-1273"/>
                                    </p:animMotion>
                                  </p:childTnLst>
                                </p:cTn>
                              </p:par>
                              <p:par>
                                <p:cTn id="84" presetID="42" presetClass="path" presetSubtype="0" accel="50000" decel="50000" fill="hold" nodeType="withEffect">
                                  <p:stCondLst>
                                    <p:cond delay="0"/>
                                  </p:stCondLst>
                                  <p:childTnLst>
                                    <p:animMotion origin="layout" path="M -1.66667E-6 -2.96296E-6 L 0.0793 -0.01134 " pathEditMode="relative" rAng="0" ptsTypes="AA">
                                      <p:cBhvr>
                                        <p:cTn id="85" dur="2000" fill="hold"/>
                                        <p:tgtEl>
                                          <p:spTgt spid="100"/>
                                        </p:tgtEl>
                                        <p:attrNameLst>
                                          <p:attrName>ppt_x</p:attrName>
                                          <p:attrName>ppt_y</p:attrName>
                                        </p:attrNameLst>
                                      </p:cBhvr>
                                      <p:rCtr x="3958" y="-579"/>
                                    </p:animMotion>
                                  </p:childTnLst>
                                </p:cTn>
                              </p:par>
                              <p:par>
                                <p:cTn id="86" presetID="6" presetClass="emph" presetSubtype="0" fill="hold" nodeType="withEffect">
                                  <p:stCondLst>
                                    <p:cond delay="0"/>
                                  </p:stCondLst>
                                  <p:childTnLst>
                                    <p:animScale>
                                      <p:cBhvr>
                                        <p:cTn id="87" dur="2000" fill="hold"/>
                                        <p:tgtEl>
                                          <p:spTgt spid="103"/>
                                        </p:tgtEl>
                                      </p:cBhvr>
                                      <p:by x="50000" y="50000"/>
                                    </p:animScale>
                                  </p:childTnLst>
                                </p:cTn>
                              </p:par>
                              <p:par>
                                <p:cTn id="88" presetID="6" presetClass="emph" presetSubtype="0" fill="hold" nodeType="withEffect">
                                  <p:stCondLst>
                                    <p:cond delay="0"/>
                                  </p:stCondLst>
                                  <p:childTnLst>
                                    <p:animScale>
                                      <p:cBhvr>
                                        <p:cTn id="89" dur="2000" fill="hold"/>
                                        <p:tgtEl>
                                          <p:spTgt spid="97"/>
                                        </p:tgtEl>
                                      </p:cBhvr>
                                      <p:by x="50000" y="50000"/>
                                    </p:animScale>
                                  </p:childTnLst>
                                </p:cTn>
                              </p:par>
                              <p:par>
                                <p:cTn id="90" presetID="6" presetClass="emph" presetSubtype="0" fill="hold" nodeType="withEffect">
                                  <p:stCondLst>
                                    <p:cond delay="0"/>
                                  </p:stCondLst>
                                  <p:childTnLst>
                                    <p:animScale>
                                      <p:cBhvr>
                                        <p:cTn id="91" dur="2000" fill="hold"/>
                                        <p:tgtEl>
                                          <p:spTgt spid="100"/>
                                        </p:tgtEl>
                                      </p:cBhvr>
                                      <p:by x="50000" y="50000"/>
                                    </p:animScale>
                                  </p:childTnLst>
                                </p:cTn>
                              </p:par>
                              <p:par>
                                <p:cTn id="92" presetID="22" presetClass="exit" presetSubtype="2" fill="hold" nodeType="withEffect">
                                  <p:stCondLst>
                                    <p:cond delay="0"/>
                                  </p:stCondLst>
                                  <p:childTnLst>
                                    <p:animEffect transition="out" filter="wipe(right)">
                                      <p:cBhvr>
                                        <p:cTn id="93" dur="500"/>
                                        <p:tgtEl>
                                          <p:spTgt spid="122"/>
                                        </p:tgtEl>
                                      </p:cBhvr>
                                    </p:animEffect>
                                    <p:set>
                                      <p:cBhvr>
                                        <p:cTn id="94" dur="1" fill="hold">
                                          <p:stCondLst>
                                            <p:cond delay="499"/>
                                          </p:stCondLst>
                                        </p:cTn>
                                        <p:tgtEl>
                                          <p:spTgt spid="122"/>
                                        </p:tgtEl>
                                        <p:attrNameLst>
                                          <p:attrName>style.visibility</p:attrName>
                                        </p:attrNameLst>
                                      </p:cBhvr>
                                      <p:to>
                                        <p:strVal val="hidden"/>
                                      </p:to>
                                    </p:set>
                                  </p:childTnLst>
                                </p:cTn>
                              </p:par>
                              <p:par>
                                <p:cTn id="95" presetID="22" presetClass="exit" presetSubtype="2" fill="hold" nodeType="withEffect">
                                  <p:stCondLst>
                                    <p:cond delay="0"/>
                                  </p:stCondLst>
                                  <p:childTnLst>
                                    <p:animEffect transition="out" filter="wipe(right)">
                                      <p:cBhvr>
                                        <p:cTn id="96" dur="500"/>
                                        <p:tgtEl>
                                          <p:spTgt spid="125"/>
                                        </p:tgtEl>
                                      </p:cBhvr>
                                    </p:animEffect>
                                    <p:set>
                                      <p:cBhvr>
                                        <p:cTn id="97" dur="1" fill="hold">
                                          <p:stCondLst>
                                            <p:cond delay="499"/>
                                          </p:stCondLst>
                                        </p:cTn>
                                        <p:tgtEl>
                                          <p:spTgt spid="125"/>
                                        </p:tgtEl>
                                        <p:attrNameLst>
                                          <p:attrName>style.visibility</p:attrName>
                                        </p:attrNameLst>
                                      </p:cBhvr>
                                      <p:to>
                                        <p:strVal val="hidden"/>
                                      </p:to>
                                    </p:set>
                                  </p:childTnLst>
                                </p:cTn>
                              </p:par>
                              <p:par>
                                <p:cTn id="98" presetID="22" presetClass="exit" presetSubtype="8" fill="hold" nodeType="withEffect">
                                  <p:stCondLst>
                                    <p:cond delay="0"/>
                                  </p:stCondLst>
                                  <p:childTnLst>
                                    <p:animEffect transition="out" filter="wipe(left)">
                                      <p:cBhvr>
                                        <p:cTn id="99" dur="500"/>
                                        <p:tgtEl>
                                          <p:spTgt spid="119"/>
                                        </p:tgtEl>
                                      </p:cBhvr>
                                    </p:animEffect>
                                    <p:set>
                                      <p:cBhvr>
                                        <p:cTn id="100" dur="1" fill="hold">
                                          <p:stCondLst>
                                            <p:cond delay="499"/>
                                          </p:stCondLst>
                                        </p:cTn>
                                        <p:tgtEl>
                                          <p:spTgt spid="119"/>
                                        </p:tgtEl>
                                        <p:attrNameLst>
                                          <p:attrName>style.visibility</p:attrName>
                                        </p:attrNameLst>
                                      </p:cBhvr>
                                      <p:to>
                                        <p:strVal val="hidden"/>
                                      </p:to>
                                    </p:set>
                                  </p:childTnLst>
                                </p:cTn>
                              </p:par>
                            </p:childTnLst>
                          </p:cTn>
                        </p:par>
                      </p:childTnLst>
                    </p:cTn>
                  </p:par>
                  <p:par>
                    <p:cTn id="101" fill="hold">
                      <p:stCondLst>
                        <p:cond delay="indefinite"/>
                      </p:stCondLst>
                      <p:childTnLst>
                        <p:par>
                          <p:cTn id="102" fill="hold">
                            <p:stCondLst>
                              <p:cond delay="0"/>
                            </p:stCondLst>
                            <p:childTnLst>
                              <p:par>
                                <p:cTn id="103" presetID="10" presetClass="entr" presetSubtype="0" fill="hold" grpId="0" nodeType="clickEffect">
                                  <p:stCondLst>
                                    <p:cond delay="0"/>
                                  </p:stCondLst>
                                  <p:childTnLst>
                                    <p:set>
                                      <p:cBhvr>
                                        <p:cTn id="104" dur="1" fill="hold">
                                          <p:stCondLst>
                                            <p:cond delay="0"/>
                                          </p:stCondLst>
                                        </p:cTn>
                                        <p:tgtEl>
                                          <p:spTgt spid="136"/>
                                        </p:tgtEl>
                                        <p:attrNameLst>
                                          <p:attrName>style.visibility</p:attrName>
                                        </p:attrNameLst>
                                      </p:cBhvr>
                                      <p:to>
                                        <p:strVal val="visible"/>
                                      </p:to>
                                    </p:set>
                                    <p:animEffect transition="in" filter="fade">
                                      <p:cBhvr>
                                        <p:cTn id="105" dur="500"/>
                                        <p:tgtEl>
                                          <p:spTgt spid="136"/>
                                        </p:tgtEl>
                                      </p:cBhvr>
                                    </p:animEffect>
                                  </p:childTnLst>
                                </p:cTn>
                              </p:par>
                              <p:par>
                                <p:cTn id="106" presetID="21" presetClass="entr" presetSubtype="1" fill="hold" grpId="0" nodeType="withEffect">
                                  <p:stCondLst>
                                    <p:cond delay="0"/>
                                  </p:stCondLst>
                                  <p:childTnLst>
                                    <p:set>
                                      <p:cBhvr>
                                        <p:cTn id="107" dur="1" fill="hold">
                                          <p:stCondLst>
                                            <p:cond delay="0"/>
                                          </p:stCondLst>
                                        </p:cTn>
                                        <p:tgtEl>
                                          <p:spTgt spid="128"/>
                                        </p:tgtEl>
                                        <p:attrNameLst>
                                          <p:attrName>style.visibility</p:attrName>
                                        </p:attrNameLst>
                                      </p:cBhvr>
                                      <p:to>
                                        <p:strVal val="visible"/>
                                      </p:to>
                                    </p:set>
                                    <p:animEffect transition="in" filter="wheel(1)">
                                      <p:cBhvr>
                                        <p:cTn id="108" dur="2000"/>
                                        <p:tgtEl>
                                          <p:spTgt spid="128"/>
                                        </p:tgtEl>
                                      </p:cBhvr>
                                    </p:animEffect>
                                  </p:childTnLst>
                                </p:cTn>
                              </p:par>
                              <p:par>
                                <p:cTn id="109" presetID="22" presetClass="entr" presetSubtype="4" fill="hold" nodeType="withEffect">
                                  <p:stCondLst>
                                    <p:cond delay="500"/>
                                  </p:stCondLst>
                                  <p:childTnLst>
                                    <p:set>
                                      <p:cBhvr>
                                        <p:cTn id="110" dur="1" fill="hold">
                                          <p:stCondLst>
                                            <p:cond delay="0"/>
                                          </p:stCondLst>
                                        </p:cTn>
                                        <p:tgtEl>
                                          <p:spTgt spid="140"/>
                                        </p:tgtEl>
                                        <p:attrNameLst>
                                          <p:attrName>style.visibility</p:attrName>
                                        </p:attrNameLst>
                                      </p:cBhvr>
                                      <p:to>
                                        <p:strVal val="visible"/>
                                      </p:to>
                                    </p:set>
                                    <p:animEffect transition="in" filter="wipe(down)">
                                      <p:cBhvr>
                                        <p:cTn id="111" dur="500"/>
                                        <p:tgtEl>
                                          <p:spTgt spid="140"/>
                                        </p:tgtEl>
                                      </p:cBhvr>
                                    </p:animEffect>
                                  </p:childTnLst>
                                </p:cTn>
                              </p:par>
                              <p:par>
                                <p:cTn id="112" presetID="22" presetClass="entr" presetSubtype="4" fill="hold" nodeType="withEffect">
                                  <p:stCondLst>
                                    <p:cond delay="700"/>
                                  </p:stCondLst>
                                  <p:childTnLst>
                                    <p:set>
                                      <p:cBhvr>
                                        <p:cTn id="113" dur="1" fill="hold">
                                          <p:stCondLst>
                                            <p:cond delay="0"/>
                                          </p:stCondLst>
                                        </p:cTn>
                                        <p:tgtEl>
                                          <p:spTgt spid="130"/>
                                        </p:tgtEl>
                                        <p:attrNameLst>
                                          <p:attrName>style.visibility</p:attrName>
                                        </p:attrNameLst>
                                      </p:cBhvr>
                                      <p:to>
                                        <p:strVal val="visible"/>
                                      </p:to>
                                    </p:set>
                                    <p:animEffect transition="in" filter="wipe(down)">
                                      <p:cBhvr>
                                        <p:cTn id="114" dur="500"/>
                                        <p:tgtEl>
                                          <p:spTgt spid="130"/>
                                        </p:tgtEl>
                                      </p:cBhvr>
                                    </p:animEffect>
                                  </p:childTnLst>
                                </p:cTn>
                              </p:par>
                              <p:par>
                                <p:cTn id="115" presetID="22" presetClass="entr" presetSubtype="4" fill="hold" nodeType="withEffect">
                                  <p:stCondLst>
                                    <p:cond delay="1000"/>
                                  </p:stCondLst>
                                  <p:childTnLst>
                                    <p:set>
                                      <p:cBhvr>
                                        <p:cTn id="116" dur="1" fill="hold">
                                          <p:stCondLst>
                                            <p:cond delay="0"/>
                                          </p:stCondLst>
                                        </p:cTn>
                                        <p:tgtEl>
                                          <p:spTgt spid="137"/>
                                        </p:tgtEl>
                                        <p:attrNameLst>
                                          <p:attrName>style.visibility</p:attrName>
                                        </p:attrNameLst>
                                      </p:cBhvr>
                                      <p:to>
                                        <p:strVal val="visible"/>
                                      </p:to>
                                    </p:set>
                                    <p:animEffect transition="in" filter="wipe(down)">
                                      <p:cBhvr>
                                        <p:cTn id="117" dur="500"/>
                                        <p:tgtEl>
                                          <p:spTgt spid="137"/>
                                        </p:tgtEl>
                                      </p:cBhvr>
                                    </p:animEffect>
                                  </p:childTnLst>
                                </p:cTn>
                              </p:par>
                              <p:par>
                                <p:cTn id="118" presetID="22" presetClass="entr" presetSubtype="4" fill="hold" nodeType="withEffect">
                                  <p:stCondLst>
                                    <p:cond delay="1250"/>
                                  </p:stCondLst>
                                  <p:childTnLst>
                                    <p:set>
                                      <p:cBhvr>
                                        <p:cTn id="119" dur="1" fill="hold">
                                          <p:stCondLst>
                                            <p:cond delay="0"/>
                                          </p:stCondLst>
                                        </p:cTn>
                                        <p:tgtEl>
                                          <p:spTgt spid="133"/>
                                        </p:tgtEl>
                                        <p:attrNameLst>
                                          <p:attrName>style.visibility</p:attrName>
                                        </p:attrNameLst>
                                      </p:cBhvr>
                                      <p:to>
                                        <p:strVal val="visible"/>
                                      </p:to>
                                    </p:set>
                                    <p:animEffect transition="in" filter="wipe(down)">
                                      <p:cBhvr>
                                        <p:cTn id="120" dur="500"/>
                                        <p:tgtEl>
                                          <p:spTgt spid="133"/>
                                        </p:tgtEl>
                                      </p:cBhvr>
                                    </p:animEffect>
                                  </p:childTnLst>
                                </p:cTn>
                              </p:par>
                              <p:par>
                                <p:cTn id="121" presetID="22" presetClass="entr" presetSubtype="4" fill="hold" nodeType="withEffect">
                                  <p:stCondLst>
                                    <p:cond delay="1700"/>
                                  </p:stCondLst>
                                  <p:childTnLst>
                                    <p:set>
                                      <p:cBhvr>
                                        <p:cTn id="122" dur="1" fill="hold">
                                          <p:stCondLst>
                                            <p:cond delay="0"/>
                                          </p:stCondLst>
                                        </p:cTn>
                                        <p:tgtEl>
                                          <p:spTgt spid="143"/>
                                        </p:tgtEl>
                                        <p:attrNameLst>
                                          <p:attrName>style.visibility</p:attrName>
                                        </p:attrNameLst>
                                      </p:cBhvr>
                                      <p:to>
                                        <p:strVal val="visible"/>
                                      </p:to>
                                    </p:set>
                                    <p:animEffect transition="in" filter="wipe(down)">
                                      <p:cBhvr>
                                        <p:cTn id="123" dur="500"/>
                                        <p:tgtEl>
                                          <p:spTgt spid="143"/>
                                        </p:tgtEl>
                                      </p:cBhvr>
                                    </p:animEffect>
                                  </p:childTnLst>
                                </p:cTn>
                              </p:par>
                              <p:par>
                                <p:cTn id="124" presetID="22" presetClass="entr" presetSubtype="4" fill="hold" nodeType="withEffect">
                                  <p:stCondLst>
                                    <p:cond delay="1900"/>
                                  </p:stCondLst>
                                  <p:childTnLst>
                                    <p:set>
                                      <p:cBhvr>
                                        <p:cTn id="125" dur="1" fill="hold">
                                          <p:stCondLst>
                                            <p:cond delay="0"/>
                                          </p:stCondLst>
                                        </p:cTn>
                                        <p:tgtEl>
                                          <p:spTgt spid="149"/>
                                        </p:tgtEl>
                                        <p:attrNameLst>
                                          <p:attrName>style.visibility</p:attrName>
                                        </p:attrNameLst>
                                      </p:cBhvr>
                                      <p:to>
                                        <p:strVal val="visible"/>
                                      </p:to>
                                    </p:set>
                                    <p:animEffect transition="in" filter="wipe(down)">
                                      <p:cBhvr>
                                        <p:cTn id="126" dur="500"/>
                                        <p:tgtEl>
                                          <p:spTgt spid="149"/>
                                        </p:tgtEl>
                                      </p:cBhvr>
                                    </p:animEffect>
                                  </p:childTnLst>
                                </p:cTn>
                              </p:par>
                            </p:childTnLst>
                          </p:cTn>
                        </p:par>
                      </p:childTnLst>
                    </p:cTn>
                  </p:par>
                  <p:par>
                    <p:cTn id="127" fill="hold">
                      <p:stCondLst>
                        <p:cond delay="indefinite"/>
                      </p:stCondLst>
                      <p:childTnLst>
                        <p:par>
                          <p:cTn id="128" fill="hold">
                            <p:stCondLst>
                              <p:cond delay="0"/>
                            </p:stCondLst>
                            <p:childTnLst>
                              <p:par>
                                <p:cTn id="129" presetID="42" presetClass="path" presetSubtype="0" accel="50000" decel="50000" fill="hold" nodeType="clickEffect">
                                  <p:stCondLst>
                                    <p:cond delay="0"/>
                                  </p:stCondLst>
                                  <p:childTnLst>
                                    <p:animMotion origin="layout" path="M 2.29167E-6 3.7037E-6 L -0.08334 -0.00579 " pathEditMode="relative" rAng="0" ptsTypes="AA">
                                      <p:cBhvr>
                                        <p:cTn id="130" dur="2000" fill="hold"/>
                                        <p:tgtEl>
                                          <p:spTgt spid="130"/>
                                        </p:tgtEl>
                                        <p:attrNameLst>
                                          <p:attrName>ppt_x</p:attrName>
                                          <p:attrName>ppt_y</p:attrName>
                                        </p:attrNameLst>
                                      </p:cBhvr>
                                      <p:rCtr x="-4167" y="-301"/>
                                    </p:animMotion>
                                  </p:childTnLst>
                                </p:cTn>
                              </p:par>
                              <p:par>
                                <p:cTn id="131" presetID="42" presetClass="path" presetSubtype="0" accel="50000" decel="50000" fill="hold" nodeType="withEffect">
                                  <p:stCondLst>
                                    <p:cond delay="0"/>
                                  </p:stCondLst>
                                  <p:childTnLst>
                                    <p:animMotion origin="layout" path="M 4.16667E-6 -7.40741E-7 L -0.10495 -0.01829 " pathEditMode="relative" rAng="0" ptsTypes="AA">
                                      <p:cBhvr>
                                        <p:cTn id="132" dur="2000" fill="hold"/>
                                        <p:tgtEl>
                                          <p:spTgt spid="133"/>
                                        </p:tgtEl>
                                        <p:attrNameLst>
                                          <p:attrName>ppt_x</p:attrName>
                                          <p:attrName>ppt_y</p:attrName>
                                        </p:attrNameLst>
                                      </p:cBhvr>
                                      <p:rCtr x="-5247" y="-926"/>
                                    </p:animMotion>
                                  </p:childTnLst>
                                </p:cTn>
                              </p:par>
                              <p:par>
                                <p:cTn id="133" presetID="42" presetClass="path" presetSubtype="0" accel="50000" decel="50000" fill="hold" nodeType="withEffect">
                                  <p:stCondLst>
                                    <p:cond delay="0"/>
                                  </p:stCondLst>
                                  <p:childTnLst>
                                    <p:animMotion origin="layout" path="M 1.25E-6 3.7037E-7 L 0.07083 0.00787 " pathEditMode="relative" rAng="0" ptsTypes="AA">
                                      <p:cBhvr>
                                        <p:cTn id="134" dur="2000" fill="hold"/>
                                        <p:tgtEl>
                                          <p:spTgt spid="149"/>
                                        </p:tgtEl>
                                        <p:attrNameLst>
                                          <p:attrName>ppt_x</p:attrName>
                                          <p:attrName>ppt_y</p:attrName>
                                        </p:attrNameLst>
                                      </p:cBhvr>
                                      <p:rCtr x="3542" y="394"/>
                                    </p:animMotion>
                                  </p:childTnLst>
                                </p:cTn>
                              </p:par>
                              <p:par>
                                <p:cTn id="135" presetID="10" presetClass="exit" presetSubtype="0" fill="hold" nodeType="withEffect">
                                  <p:stCondLst>
                                    <p:cond delay="0"/>
                                  </p:stCondLst>
                                  <p:childTnLst>
                                    <p:animEffect transition="out" filter="fade">
                                      <p:cBhvr>
                                        <p:cTn id="136" dur="500"/>
                                        <p:tgtEl>
                                          <p:spTgt spid="140"/>
                                        </p:tgtEl>
                                      </p:cBhvr>
                                    </p:animEffect>
                                    <p:set>
                                      <p:cBhvr>
                                        <p:cTn id="137" dur="1" fill="hold">
                                          <p:stCondLst>
                                            <p:cond delay="499"/>
                                          </p:stCondLst>
                                        </p:cTn>
                                        <p:tgtEl>
                                          <p:spTgt spid="140"/>
                                        </p:tgtEl>
                                        <p:attrNameLst>
                                          <p:attrName>style.visibility</p:attrName>
                                        </p:attrNameLst>
                                      </p:cBhvr>
                                      <p:to>
                                        <p:strVal val="hidden"/>
                                      </p:to>
                                    </p:set>
                                  </p:childTnLst>
                                </p:cTn>
                              </p:par>
                              <p:par>
                                <p:cTn id="138" presetID="10" presetClass="exit" presetSubtype="0" fill="hold" nodeType="withEffect">
                                  <p:stCondLst>
                                    <p:cond delay="0"/>
                                  </p:stCondLst>
                                  <p:childTnLst>
                                    <p:animEffect transition="out" filter="fade">
                                      <p:cBhvr>
                                        <p:cTn id="139" dur="500"/>
                                        <p:tgtEl>
                                          <p:spTgt spid="137"/>
                                        </p:tgtEl>
                                      </p:cBhvr>
                                    </p:animEffect>
                                    <p:set>
                                      <p:cBhvr>
                                        <p:cTn id="140" dur="1" fill="hold">
                                          <p:stCondLst>
                                            <p:cond delay="499"/>
                                          </p:stCondLst>
                                        </p:cTn>
                                        <p:tgtEl>
                                          <p:spTgt spid="137"/>
                                        </p:tgtEl>
                                        <p:attrNameLst>
                                          <p:attrName>style.visibility</p:attrName>
                                        </p:attrNameLst>
                                      </p:cBhvr>
                                      <p:to>
                                        <p:strVal val="hidden"/>
                                      </p:to>
                                    </p:set>
                                  </p:childTnLst>
                                </p:cTn>
                              </p:par>
                              <p:par>
                                <p:cTn id="141" presetID="10" presetClass="exit" presetSubtype="0" fill="hold" nodeType="withEffect">
                                  <p:stCondLst>
                                    <p:cond delay="0"/>
                                  </p:stCondLst>
                                  <p:childTnLst>
                                    <p:animEffect transition="out" filter="fade">
                                      <p:cBhvr>
                                        <p:cTn id="142" dur="500"/>
                                        <p:tgtEl>
                                          <p:spTgt spid="143"/>
                                        </p:tgtEl>
                                      </p:cBhvr>
                                    </p:animEffect>
                                    <p:set>
                                      <p:cBhvr>
                                        <p:cTn id="143" dur="1" fill="hold">
                                          <p:stCondLst>
                                            <p:cond delay="499"/>
                                          </p:stCondLst>
                                        </p:cTn>
                                        <p:tgtEl>
                                          <p:spTgt spid="143"/>
                                        </p:tgtEl>
                                        <p:attrNameLst>
                                          <p:attrName>style.visibility</p:attrName>
                                        </p:attrNameLst>
                                      </p:cBhvr>
                                      <p:to>
                                        <p:strVal val="hidden"/>
                                      </p:to>
                                    </p:set>
                                  </p:childTnLst>
                                </p:cTn>
                              </p:par>
                              <p:par>
                                <p:cTn id="144" presetID="6" presetClass="emph" presetSubtype="0" fill="hold" nodeType="withEffect">
                                  <p:stCondLst>
                                    <p:cond delay="0"/>
                                  </p:stCondLst>
                                  <p:childTnLst>
                                    <p:animScale>
                                      <p:cBhvr>
                                        <p:cTn id="145" dur="2000" fill="hold"/>
                                        <p:tgtEl>
                                          <p:spTgt spid="133"/>
                                        </p:tgtEl>
                                      </p:cBhvr>
                                      <p:by x="50000" y="50000"/>
                                    </p:animScale>
                                  </p:childTnLst>
                                </p:cTn>
                              </p:par>
                              <p:par>
                                <p:cTn id="146" presetID="6" presetClass="emph" presetSubtype="0" fill="hold" nodeType="withEffect">
                                  <p:stCondLst>
                                    <p:cond delay="0"/>
                                  </p:stCondLst>
                                  <p:childTnLst>
                                    <p:animScale>
                                      <p:cBhvr>
                                        <p:cTn id="147" dur="2000" fill="hold"/>
                                        <p:tgtEl>
                                          <p:spTgt spid="130"/>
                                        </p:tgtEl>
                                      </p:cBhvr>
                                      <p:by x="50000" y="50000"/>
                                    </p:animScale>
                                  </p:childTnLst>
                                </p:cTn>
                              </p:par>
                              <p:par>
                                <p:cTn id="148" presetID="6" presetClass="emph" presetSubtype="0" fill="hold" nodeType="withEffect">
                                  <p:stCondLst>
                                    <p:cond delay="0"/>
                                  </p:stCondLst>
                                  <p:childTnLst>
                                    <p:animScale>
                                      <p:cBhvr>
                                        <p:cTn id="149" dur="2000" fill="hold"/>
                                        <p:tgtEl>
                                          <p:spTgt spid="149"/>
                                        </p:tgtEl>
                                      </p:cBhvr>
                                      <p:by x="50000" y="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P spid="39" grpId="0"/>
      <p:bldGraphic spid="93" grpId="0">
        <p:bldAsOne/>
      </p:bldGraphic>
      <p:bldP spid="118" grpId="0"/>
      <p:bldGraphic spid="128" grpId="0">
        <p:bldAsOne/>
      </p:bldGraphic>
      <p:bldP spid="136"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9" name="Oval 18">
            <a:extLst>
              <a:ext uri="{FF2B5EF4-FFF2-40B4-BE49-F238E27FC236}">
                <a16:creationId xmlns:a16="http://schemas.microsoft.com/office/drawing/2014/main" id="{D9E9899D-22C5-478D-A88F-2469C9E17A4E}"/>
              </a:ext>
            </a:extLst>
          </p:cNvPr>
          <p:cNvSpPr/>
          <p:nvPr/>
        </p:nvSpPr>
        <p:spPr>
          <a:xfrm>
            <a:off x="2884004"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C49FCDA4-AC95-4630-9FE9-0434784B4544}"/>
              </a:ext>
            </a:extLst>
          </p:cNvPr>
          <p:cNvSpPr txBox="1"/>
          <p:nvPr/>
        </p:nvSpPr>
        <p:spPr>
          <a:xfrm>
            <a:off x="3523957" y="3821160"/>
            <a:ext cx="5144086" cy="203132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Devices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Usage Frequency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57" name="Group 56">
            <a:extLst>
              <a:ext uri="{FF2B5EF4-FFF2-40B4-BE49-F238E27FC236}">
                <a16:creationId xmlns:a16="http://schemas.microsoft.com/office/drawing/2014/main" id="{64825BF4-D761-43F3-A1C1-CCFDD575BB6D}"/>
              </a:ext>
            </a:extLst>
          </p:cNvPr>
          <p:cNvGrpSpPr/>
          <p:nvPr/>
        </p:nvGrpSpPr>
        <p:grpSpPr>
          <a:xfrm>
            <a:off x="4346610" y="1479123"/>
            <a:ext cx="3637195" cy="1887452"/>
            <a:chOff x="4346610" y="1479123"/>
            <a:chExt cx="3637195" cy="1887452"/>
          </a:xfrm>
        </p:grpSpPr>
        <p:grpSp>
          <p:nvGrpSpPr>
            <p:cNvPr id="43" name="Google Shape;9256;p85">
              <a:extLst>
                <a:ext uri="{FF2B5EF4-FFF2-40B4-BE49-F238E27FC236}">
                  <a16:creationId xmlns:a16="http://schemas.microsoft.com/office/drawing/2014/main" id="{9F9013D9-FD39-40B3-AD56-D49A30E44294}"/>
                </a:ext>
              </a:extLst>
            </p:cNvPr>
            <p:cNvGrpSpPr/>
            <p:nvPr/>
          </p:nvGrpSpPr>
          <p:grpSpPr>
            <a:xfrm>
              <a:off x="4346610" y="1479123"/>
              <a:ext cx="957998" cy="906133"/>
              <a:chOff x="1958520" y="2302574"/>
              <a:chExt cx="359213" cy="327807"/>
            </a:xfrm>
            <a:solidFill>
              <a:schemeClr val="bg1"/>
            </a:solidFill>
          </p:grpSpPr>
          <p:sp>
            <p:nvSpPr>
              <p:cNvPr id="44" name="Google Shape;9257;p85">
                <a:extLst>
                  <a:ext uri="{FF2B5EF4-FFF2-40B4-BE49-F238E27FC236}">
                    <a16:creationId xmlns:a16="http://schemas.microsoft.com/office/drawing/2014/main" id="{18967CED-9A53-4F9D-BCDB-8C738A73E0FA}"/>
                  </a:ext>
                </a:extLst>
              </p:cNvPr>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258;p85">
                <a:extLst>
                  <a:ext uri="{FF2B5EF4-FFF2-40B4-BE49-F238E27FC236}">
                    <a16:creationId xmlns:a16="http://schemas.microsoft.com/office/drawing/2014/main" id="{31661C64-E2F3-40A0-94AE-2F25C7AAD904}"/>
                  </a:ext>
                </a:extLst>
              </p:cNvPr>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259;p85">
                <a:extLst>
                  <a:ext uri="{FF2B5EF4-FFF2-40B4-BE49-F238E27FC236}">
                    <a16:creationId xmlns:a16="http://schemas.microsoft.com/office/drawing/2014/main" id="{5C3DADD6-F2E7-487C-867A-4AF34A2D4B1B}"/>
                  </a:ext>
                </a:extLst>
              </p:cNvPr>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9260;p85">
              <a:extLst>
                <a:ext uri="{FF2B5EF4-FFF2-40B4-BE49-F238E27FC236}">
                  <a16:creationId xmlns:a16="http://schemas.microsoft.com/office/drawing/2014/main" id="{D9DC9F58-0BCD-4E20-8FA1-0C743139469B}"/>
                </a:ext>
              </a:extLst>
            </p:cNvPr>
            <p:cNvGrpSpPr>
              <a:grpSpLocks noChangeAspect="1"/>
            </p:cNvGrpSpPr>
            <p:nvPr/>
          </p:nvGrpSpPr>
          <p:grpSpPr>
            <a:xfrm>
              <a:off x="5790751" y="2349186"/>
              <a:ext cx="587306" cy="1017389"/>
              <a:chOff x="2656082" y="2287427"/>
              <a:chExt cx="207582" cy="359594"/>
            </a:xfrm>
            <a:solidFill>
              <a:schemeClr val="bg1"/>
            </a:solidFill>
          </p:grpSpPr>
          <p:sp>
            <p:nvSpPr>
              <p:cNvPr id="48" name="Google Shape;9261;p85">
                <a:extLst>
                  <a:ext uri="{FF2B5EF4-FFF2-40B4-BE49-F238E27FC236}">
                    <a16:creationId xmlns:a16="http://schemas.microsoft.com/office/drawing/2014/main" id="{1D7B62C1-CEDF-4D6D-B470-955742EA86C6}"/>
                  </a:ext>
                </a:extLst>
              </p:cNvPr>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262;p85">
                <a:extLst>
                  <a:ext uri="{FF2B5EF4-FFF2-40B4-BE49-F238E27FC236}">
                    <a16:creationId xmlns:a16="http://schemas.microsoft.com/office/drawing/2014/main" id="{6A8A66F6-04B8-4B21-8688-7809FC77B378}"/>
                  </a:ext>
                </a:extLst>
              </p:cNvPr>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263;p85">
                <a:extLst>
                  <a:ext uri="{FF2B5EF4-FFF2-40B4-BE49-F238E27FC236}">
                    <a16:creationId xmlns:a16="http://schemas.microsoft.com/office/drawing/2014/main" id="{E2DDDBAB-A960-42FE-8BE0-4E93CFC11C15}"/>
                  </a:ext>
                </a:extLst>
              </p:cNvPr>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264;p85">
                <a:extLst>
                  <a:ext uri="{FF2B5EF4-FFF2-40B4-BE49-F238E27FC236}">
                    <a16:creationId xmlns:a16="http://schemas.microsoft.com/office/drawing/2014/main" id="{3DD38DFF-BD6C-4FEB-A248-832F07115EF0}"/>
                  </a:ext>
                </a:extLst>
              </p:cNvPr>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 name="Graphic 51" descr="Smart Phone with solid fill">
              <a:extLst>
                <a:ext uri="{FF2B5EF4-FFF2-40B4-BE49-F238E27FC236}">
                  <a16:creationId xmlns:a16="http://schemas.microsoft.com/office/drawing/2014/main" id="{512AD8A8-BB24-4282-92B8-DFBFD7829A6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10800000">
              <a:off x="6794654" y="1479123"/>
              <a:ext cx="1189151" cy="959010"/>
            </a:xfrm>
            <a:prstGeom prst="rect">
              <a:avLst/>
            </a:prstGeom>
          </p:spPr>
        </p:pic>
        <p:cxnSp>
          <p:nvCxnSpPr>
            <p:cNvPr id="3" name="Straight Connector 2">
              <a:extLst>
                <a:ext uri="{FF2B5EF4-FFF2-40B4-BE49-F238E27FC236}">
                  <a16:creationId xmlns:a16="http://schemas.microsoft.com/office/drawing/2014/main" id="{778AE586-8575-4763-9FF4-10A4B27B218C}"/>
                </a:ext>
              </a:extLst>
            </p:cNvPr>
            <p:cNvCxnSpPr>
              <a:cxnSpLocks/>
            </p:cNvCxnSpPr>
            <p:nvPr/>
          </p:nvCxnSpPr>
          <p:spPr>
            <a:xfrm flipV="1">
              <a:off x="4783405" y="1803042"/>
              <a:ext cx="1312595" cy="1415545"/>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398EA7A-89CF-436A-9E4A-693924C3ADF8}"/>
                </a:ext>
              </a:extLst>
            </p:cNvPr>
            <p:cNvCxnSpPr>
              <a:cxnSpLocks/>
            </p:cNvCxnSpPr>
            <p:nvPr/>
          </p:nvCxnSpPr>
          <p:spPr>
            <a:xfrm>
              <a:off x="6084404" y="1815548"/>
              <a:ext cx="1413258" cy="1403038"/>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823547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5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89" name="Rectangle 88">
            <a:extLst>
              <a:ext uri="{FF2B5EF4-FFF2-40B4-BE49-F238E27FC236}">
                <a16:creationId xmlns:a16="http://schemas.microsoft.com/office/drawing/2014/main" id="{D2A8D4B5-110C-40C0-8859-E40CBFD67FD9}"/>
              </a:ext>
            </a:extLst>
          </p:cNvPr>
          <p:cNvSpPr/>
          <p:nvPr/>
        </p:nvSpPr>
        <p:spPr>
          <a:xfrm>
            <a:off x="0" y="1"/>
            <a:ext cx="12192000" cy="6858000"/>
          </a:xfrm>
          <a:prstGeom prst="rect">
            <a:avLst/>
          </a:prstGeom>
          <a:blipFill>
            <a:blip r:embed="rId5">
              <a:extLst>
                <a:ext uri="{BEBA8EAE-BF5A-486C-A8C5-ECC9F3942E4B}">
                  <a14:imgProps xmlns:a14="http://schemas.microsoft.com/office/drawing/2010/main">
                    <a14:imgLayer r:embed="rId6">
                      <a14:imgEffect>
                        <a14:artisticBlur/>
                      </a14:imgEffect>
                      <a14:imgEffect>
                        <a14:brightnessContrast bright="-5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2" name="TextBox 31">
            <a:extLst>
              <a:ext uri="{FF2B5EF4-FFF2-40B4-BE49-F238E27FC236}">
                <a16:creationId xmlns:a16="http://schemas.microsoft.com/office/drawing/2014/main" id="{82A9AE80-698E-4CA3-9569-E8324B5D1D42}"/>
              </a:ext>
            </a:extLst>
          </p:cNvPr>
          <p:cNvSpPr txBox="1"/>
          <p:nvPr/>
        </p:nvSpPr>
        <p:spPr>
          <a:xfrm>
            <a:off x="4302086" y="3493877"/>
            <a:ext cx="1345240" cy="369332"/>
          </a:xfrm>
          <a:prstGeom prst="rect">
            <a:avLst/>
          </a:prstGeom>
          <a:noFill/>
        </p:spPr>
        <p:txBody>
          <a:bodyPr wrap="none" rtlCol="0">
            <a:spAutoFit/>
          </a:bodyPr>
          <a:lstStyle/>
          <a:p>
            <a:r>
              <a:rPr lang="de-DE" dirty="0">
                <a:solidFill>
                  <a:schemeClr val="bg1"/>
                </a:solidFill>
              </a:rPr>
              <a:t>Smartphone</a:t>
            </a:r>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0887EBDA-350A-490E-8B10-E6BCBE7C1C12}"/>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graphicFrame>
        <p:nvGraphicFramePr>
          <p:cNvPr id="13" name="Chart 12">
            <a:extLst>
              <a:ext uri="{FF2B5EF4-FFF2-40B4-BE49-F238E27FC236}">
                <a16:creationId xmlns:a16="http://schemas.microsoft.com/office/drawing/2014/main" id="{BF0B1246-C97D-47F9-A4CE-933CA263BD17}"/>
              </a:ext>
            </a:extLst>
          </p:cNvPr>
          <p:cNvGraphicFramePr/>
          <p:nvPr>
            <p:extLst>
              <p:ext uri="{D42A27DB-BD31-4B8C-83A1-F6EECF244321}">
                <p14:modId xmlns:p14="http://schemas.microsoft.com/office/powerpoint/2010/main" val="2203601209"/>
              </p:ext>
            </p:extLst>
          </p:nvPr>
        </p:nvGraphicFramePr>
        <p:xfrm>
          <a:off x="635937" y="2722455"/>
          <a:ext cx="5027464" cy="3744096"/>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4" name="Chart 13">
            <a:extLst>
              <a:ext uri="{FF2B5EF4-FFF2-40B4-BE49-F238E27FC236}">
                <a16:creationId xmlns:a16="http://schemas.microsoft.com/office/drawing/2014/main" id="{7EA875F4-87F4-4D21-A1E9-0B28D4D2C709}"/>
              </a:ext>
            </a:extLst>
          </p:cNvPr>
          <p:cNvGraphicFramePr/>
          <p:nvPr>
            <p:extLst>
              <p:ext uri="{D42A27DB-BD31-4B8C-83A1-F6EECF244321}">
                <p14:modId xmlns:p14="http://schemas.microsoft.com/office/powerpoint/2010/main" val="3512799514"/>
              </p:ext>
            </p:extLst>
          </p:nvPr>
        </p:nvGraphicFramePr>
        <p:xfrm>
          <a:off x="5823278" y="2429214"/>
          <a:ext cx="7581572" cy="4462894"/>
        </p:xfrm>
        <a:graphic>
          <a:graphicData uri="http://schemas.openxmlformats.org/drawingml/2006/chart">
            <c:chart xmlns:c="http://schemas.openxmlformats.org/drawingml/2006/chart" xmlns:r="http://schemas.openxmlformats.org/officeDocument/2006/relationships" r:id="rId8"/>
          </a:graphicData>
        </a:graphic>
      </p:graphicFrame>
      <p:sp>
        <p:nvSpPr>
          <p:cNvPr id="15" name="TextBox 14">
            <a:extLst>
              <a:ext uri="{FF2B5EF4-FFF2-40B4-BE49-F238E27FC236}">
                <a16:creationId xmlns:a16="http://schemas.microsoft.com/office/drawing/2014/main" id="{2FF7E1D2-46FC-4083-BC38-F7E6A240AFF6}"/>
              </a:ext>
            </a:extLst>
          </p:cNvPr>
          <p:cNvSpPr txBox="1"/>
          <p:nvPr/>
        </p:nvSpPr>
        <p:spPr>
          <a:xfrm>
            <a:off x="1335167" y="2369693"/>
            <a:ext cx="3788881" cy="646331"/>
          </a:xfrm>
          <a:prstGeom prst="rect">
            <a:avLst/>
          </a:prstGeom>
          <a:noFill/>
        </p:spPr>
        <p:txBody>
          <a:bodyPr wrap="square" rtlCol="0">
            <a:spAutoFit/>
          </a:bodyPr>
          <a:lstStyle/>
          <a:p>
            <a:r>
              <a:rPr lang="de-DE" sz="3600" dirty="0">
                <a:solidFill>
                  <a:schemeClr val="bg1"/>
                </a:solidFill>
              </a:rPr>
              <a:t>Devices Used</a:t>
            </a:r>
          </a:p>
        </p:txBody>
      </p:sp>
      <p:sp>
        <p:nvSpPr>
          <p:cNvPr id="16" name="TextBox 15">
            <a:extLst>
              <a:ext uri="{FF2B5EF4-FFF2-40B4-BE49-F238E27FC236}">
                <a16:creationId xmlns:a16="http://schemas.microsoft.com/office/drawing/2014/main" id="{79A67517-E11C-4180-AD60-10C6A4A87F8F}"/>
              </a:ext>
            </a:extLst>
          </p:cNvPr>
          <p:cNvSpPr txBox="1"/>
          <p:nvPr/>
        </p:nvSpPr>
        <p:spPr>
          <a:xfrm>
            <a:off x="7303903" y="2120816"/>
            <a:ext cx="3788881" cy="1200329"/>
          </a:xfrm>
          <a:prstGeom prst="rect">
            <a:avLst/>
          </a:prstGeom>
          <a:noFill/>
        </p:spPr>
        <p:txBody>
          <a:bodyPr wrap="square" rtlCol="0">
            <a:spAutoFit/>
          </a:bodyPr>
          <a:lstStyle/>
          <a:p>
            <a:pPr algn="ctr"/>
            <a:r>
              <a:rPr lang="de-DE" sz="3600" dirty="0">
                <a:solidFill>
                  <a:schemeClr val="bg1"/>
                </a:solidFill>
              </a:rPr>
              <a:t>Devices Used by </a:t>
            </a:r>
          </a:p>
          <a:p>
            <a:pPr algn="ctr"/>
            <a:r>
              <a:rPr lang="de-DE" sz="3600" dirty="0">
                <a:solidFill>
                  <a:schemeClr val="bg1"/>
                </a:solidFill>
              </a:rPr>
              <a:t>Usage Frequency</a:t>
            </a:r>
          </a:p>
        </p:txBody>
      </p:sp>
      <p:grpSp>
        <p:nvGrpSpPr>
          <p:cNvPr id="3" name="Group 2">
            <a:extLst>
              <a:ext uri="{FF2B5EF4-FFF2-40B4-BE49-F238E27FC236}">
                <a16:creationId xmlns:a16="http://schemas.microsoft.com/office/drawing/2014/main" id="{2D11A22C-7604-42F9-8D8C-764681040640}"/>
              </a:ext>
            </a:extLst>
          </p:cNvPr>
          <p:cNvGrpSpPr/>
          <p:nvPr/>
        </p:nvGrpSpPr>
        <p:grpSpPr>
          <a:xfrm>
            <a:off x="3817870" y="3826813"/>
            <a:ext cx="1784320" cy="781291"/>
            <a:chOff x="3817870" y="3826813"/>
            <a:chExt cx="1784320" cy="781291"/>
          </a:xfrm>
        </p:grpSpPr>
        <p:cxnSp>
          <p:nvCxnSpPr>
            <p:cNvPr id="28" name="Straight Connector 27">
              <a:extLst>
                <a:ext uri="{FF2B5EF4-FFF2-40B4-BE49-F238E27FC236}">
                  <a16:creationId xmlns:a16="http://schemas.microsoft.com/office/drawing/2014/main" id="{69A7CF38-2198-42FE-9F4F-E1CC2F4ED78F}"/>
                </a:ext>
              </a:extLst>
            </p:cNvPr>
            <p:cNvCxnSpPr/>
            <p:nvPr/>
          </p:nvCxnSpPr>
          <p:spPr>
            <a:xfrm flipV="1">
              <a:off x="3817870" y="3826813"/>
              <a:ext cx="574983" cy="781291"/>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E484CAE-BCD5-474B-9BA8-7CC3A8F70C38}"/>
                </a:ext>
              </a:extLst>
            </p:cNvPr>
            <p:cNvCxnSpPr>
              <a:cxnSpLocks/>
            </p:cNvCxnSpPr>
            <p:nvPr/>
          </p:nvCxnSpPr>
          <p:spPr>
            <a:xfrm>
              <a:off x="4381500" y="3826813"/>
              <a:ext cx="1220690" cy="0"/>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grpSp>
      <p:grpSp>
        <p:nvGrpSpPr>
          <p:cNvPr id="5" name="Group 4">
            <a:extLst>
              <a:ext uri="{FF2B5EF4-FFF2-40B4-BE49-F238E27FC236}">
                <a16:creationId xmlns:a16="http://schemas.microsoft.com/office/drawing/2014/main" id="{30EF5445-E291-4B9B-A59A-AFC57FF0EE8A}"/>
              </a:ext>
            </a:extLst>
          </p:cNvPr>
          <p:cNvGrpSpPr/>
          <p:nvPr/>
        </p:nvGrpSpPr>
        <p:grpSpPr>
          <a:xfrm>
            <a:off x="3108349" y="5782509"/>
            <a:ext cx="1359370" cy="532737"/>
            <a:chOff x="3108349" y="5782509"/>
            <a:chExt cx="1359370" cy="532737"/>
          </a:xfrm>
        </p:grpSpPr>
        <p:cxnSp>
          <p:nvCxnSpPr>
            <p:cNvPr id="33" name="Straight Connector 32">
              <a:extLst>
                <a:ext uri="{FF2B5EF4-FFF2-40B4-BE49-F238E27FC236}">
                  <a16:creationId xmlns:a16="http://schemas.microsoft.com/office/drawing/2014/main" id="{E8A46622-1D3A-4E37-AA87-4D4A71F260C0}"/>
                </a:ext>
              </a:extLst>
            </p:cNvPr>
            <p:cNvCxnSpPr>
              <a:cxnSpLocks/>
            </p:cNvCxnSpPr>
            <p:nvPr/>
          </p:nvCxnSpPr>
          <p:spPr>
            <a:xfrm>
              <a:off x="3108349" y="5782509"/>
              <a:ext cx="588853" cy="532737"/>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906B0122-BB0F-41C0-A161-B63B91E044FE}"/>
                </a:ext>
              </a:extLst>
            </p:cNvPr>
            <p:cNvCxnSpPr>
              <a:cxnSpLocks/>
            </p:cNvCxnSpPr>
            <p:nvPr/>
          </p:nvCxnSpPr>
          <p:spPr>
            <a:xfrm>
              <a:off x="3686021" y="6315246"/>
              <a:ext cx="781698" cy="0"/>
            </a:xfrm>
            <a:prstGeom prst="line">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37" name="TextBox 36">
            <a:extLst>
              <a:ext uri="{FF2B5EF4-FFF2-40B4-BE49-F238E27FC236}">
                <a16:creationId xmlns:a16="http://schemas.microsoft.com/office/drawing/2014/main" id="{66EBB4DE-B904-4A5E-81FB-20AD0D084996}"/>
              </a:ext>
            </a:extLst>
          </p:cNvPr>
          <p:cNvSpPr txBox="1"/>
          <p:nvPr/>
        </p:nvSpPr>
        <p:spPr>
          <a:xfrm>
            <a:off x="3686021" y="5988206"/>
            <a:ext cx="755335" cy="369332"/>
          </a:xfrm>
          <a:prstGeom prst="rect">
            <a:avLst/>
          </a:prstGeom>
          <a:noFill/>
        </p:spPr>
        <p:txBody>
          <a:bodyPr wrap="none" rtlCol="0">
            <a:spAutoFit/>
          </a:bodyPr>
          <a:lstStyle/>
          <a:p>
            <a:r>
              <a:rPr lang="de-DE" dirty="0">
                <a:solidFill>
                  <a:schemeClr val="bg1"/>
                </a:solidFill>
              </a:rPr>
              <a:t>Tablet</a:t>
            </a:r>
          </a:p>
        </p:txBody>
      </p:sp>
      <p:grpSp>
        <p:nvGrpSpPr>
          <p:cNvPr id="2" name="Group 1">
            <a:extLst>
              <a:ext uri="{FF2B5EF4-FFF2-40B4-BE49-F238E27FC236}">
                <a16:creationId xmlns:a16="http://schemas.microsoft.com/office/drawing/2014/main" id="{25279804-BE02-4763-A08E-BF802725B9D8}"/>
              </a:ext>
            </a:extLst>
          </p:cNvPr>
          <p:cNvGrpSpPr/>
          <p:nvPr/>
        </p:nvGrpSpPr>
        <p:grpSpPr>
          <a:xfrm>
            <a:off x="191221" y="4372675"/>
            <a:ext cx="1768048" cy="443656"/>
            <a:chOff x="191221" y="4372675"/>
            <a:chExt cx="1768048" cy="443656"/>
          </a:xfrm>
        </p:grpSpPr>
        <p:cxnSp>
          <p:nvCxnSpPr>
            <p:cNvPr id="41" name="Straight Connector 40">
              <a:extLst>
                <a:ext uri="{FF2B5EF4-FFF2-40B4-BE49-F238E27FC236}">
                  <a16:creationId xmlns:a16="http://schemas.microsoft.com/office/drawing/2014/main" id="{6709EE00-0072-4448-935C-9145646DBD6A}"/>
                </a:ext>
              </a:extLst>
            </p:cNvPr>
            <p:cNvCxnSpPr>
              <a:cxnSpLocks/>
            </p:cNvCxnSpPr>
            <p:nvPr/>
          </p:nvCxnSpPr>
          <p:spPr>
            <a:xfrm>
              <a:off x="191221" y="4813431"/>
              <a:ext cx="1021820" cy="2900"/>
            </a:xfrm>
            <a:prstGeom prst="line">
              <a:avLst/>
            </a:prstGeom>
            <a:ln w="12700">
              <a:solidFill>
                <a:srgbClr val="F23E6E"/>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0A71B7A-DEDC-47CF-8CA4-DE41165C7BDC}"/>
                </a:ext>
              </a:extLst>
            </p:cNvPr>
            <p:cNvCxnSpPr>
              <a:cxnSpLocks/>
            </p:cNvCxnSpPr>
            <p:nvPr/>
          </p:nvCxnSpPr>
          <p:spPr>
            <a:xfrm flipV="1">
              <a:off x="1200341" y="4372675"/>
              <a:ext cx="758928" cy="443656"/>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grpSp>
      <p:sp>
        <p:nvSpPr>
          <p:cNvPr id="46" name="TextBox 45">
            <a:extLst>
              <a:ext uri="{FF2B5EF4-FFF2-40B4-BE49-F238E27FC236}">
                <a16:creationId xmlns:a16="http://schemas.microsoft.com/office/drawing/2014/main" id="{75DD1CA3-BCBF-4E50-8EF7-F72E30C76F22}"/>
              </a:ext>
            </a:extLst>
          </p:cNvPr>
          <p:cNvSpPr txBox="1"/>
          <p:nvPr/>
        </p:nvSpPr>
        <p:spPr>
          <a:xfrm>
            <a:off x="172848" y="4503740"/>
            <a:ext cx="1001428" cy="369332"/>
          </a:xfrm>
          <a:prstGeom prst="rect">
            <a:avLst/>
          </a:prstGeom>
          <a:noFill/>
        </p:spPr>
        <p:txBody>
          <a:bodyPr wrap="none" rtlCol="0">
            <a:spAutoFit/>
          </a:bodyPr>
          <a:lstStyle/>
          <a:p>
            <a:r>
              <a:rPr lang="de-DE" dirty="0">
                <a:solidFill>
                  <a:schemeClr val="bg1"/>
                </a:solidFill>
              </a:rPr>
              <a:t>Smart Tv</a:t>
            </a:r>
          </a:p>
        </p:txBody>
      </p:sp>
      <p:grpSp>
        <p:nvGrpSpPr>
          <p:cNvPr id="76" name="Group 75">
            <a:extLst>
              <a:ext uri="{FF2B5EF4-FFF2-40B4-BE49-F238E27FC236}">
                <a16:creationId xmlns:a16="http://schemas.microsoft.com/office/drawing/2014/main" id="{71B573B3-4742-455D-A0EE-9B8245C0AEA5}"/>
              </a:ext>
            </a:extLst>
          </p:cNvPr>
          <p:cNvGrpSpPr>
            <a:grpSpLocks noChangeAspect="1"/>
          </p:cNvGrpSpPr>
          <p:nvPr/>
        </p:nvGrpSpPr>
        <p:grpSpPr>
          <a:xfrm>
            <a:off x="5124048" y="362568"/>
            <a:ext cx="2097148" cy="1088274"/>
            <a:chOff x="4346610" y="1479123"/>
            <a:chExt cx="3637195" cy="1887452"/>
          </a:xfrm>
        </p:grpSpPr>
        <p:grpSp>
          <p:nvGrpSpPr>
            <p:cNvPr id="77" name="Google Shape;9256;p85">
              <a:extLst>
                <a:ext uri="{FF2B5EF4-FFF2-40B4-BE49-F238E27FC236}">
                  <a16:creationId xmlns:a16="http://schemas.microsoft.com/office/drawing/2014/main" id="{8AF9C1ED-5AA6-4543-8C19-BC21DBE6F1A8}"/>
                </a:ext>
              </a:extLst>
            </p:cNvPr>
            <p:cNvGrpSpPr/>
            <p:nvPr/>
          </p:nvGrpSpPr>
          <p:grpSpPr>
            <a:xfrm>
              <a:off x="4346610" y="1479123"/>
              <a:ext cx="957998" cy="906133"/>
              <a:chOff x="1958520" y="2302574"/>
              <a:chExt cx="359213" cy="327807"/>
            </a:xfrm>
            <a:solidFill>
              <a:schemeClr val="bg1"/>
            </a:solidFill>
          </p:grpSpPr>
          <p:sp>
            <p:nvSpPr>
              <p:cNvPr id="86" name="Google Shape;9257;p85">
                <a:extLst>
                  <a:ext uri="{FF2B5EF4-FFF2-40B4-BE49-F238E27FC236}">
                    <a16:creationId xmlns:a16="http://schemas.microsoft.com/office/drawing/2014/main" id="{F22B8896-4A47-423F-9438-8DCA81135684}"/>
                  </a:ext>
                </a:extLst>
              </p:cNvPr>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258;p85">
                <a:extLst>
                  <a:ext uri="{FF2B5EF4-FFF2-40B4-BE49-F238E27FC236}">
                    <a16:creationId xmlns:a16="http://schemas.microsoft.com/office/drawing/2014/main" id="{E38D75BE-4247-44E8-B01E-E13E27863F0C}"/>
                  </a:ext>
                </a:extLst>
              </p:cNvPr>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9259;p85">
                <a:extLst>
                  <a:ext uri="{FF2B5EF4-FFF2-40B4-BE49-F238E27FC236}">
                    <a16:creationId xmlns:a16="http://schemas.microsoft.com/office/drawing/2014/main" id="{823F6A48-36F5-4EF0-830A-4111366BFCF5}"/>
                  </a:ext>
                </a:extLst>
              </p:cNvPr>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9260;p85">
              <a:extLst>
                <a:ext uri="{FF2B5EF4-FFF2-40B4-BE49-F238E27FC236}">
                  <a16:creationId xmlns:a16="http://schemas.microsoft.com/office/drawing/2014/main" id="{6520731E-A03A-4C59-BCB1-2E96A64B909D}"/>
                </a:ext>
              </a:extLst>
            </p:cNvPr>
            <p:cNvGrpSpPr>
              <a:grpSpLocks noChangeAspect="1"/>
            </p:cNvGrpSpPr>
            <p:nvPr/>
          </p:nvGrpSpPr>
          <p:grpSpPr>
            <a:xfrm>
              <a:off x="5790751" y="2349186"/>
              <a:ext cx="587306" cy="1017389"/>
              <a:chOff x="2656082" y="2287427"/>
              <a:chExt cx="207582" cy="359594"/>
            </a:xfrm>
            <a:solidFill>
              <a:schemeClr val="bg1"/>
            </a:solidFill>
          </p:grpSpPr>
          <p:sp>
            <p:nvSpPr>
              <p:cNvPr id="82" name="Google Shape;9261;p85">
                <a:extLst>
                  <a:ext uri="{FF2B5EF4-FFF2-40B4-BE49-F238E27FC236}">
                    <a16:creationId xmlns:a16="http://schemas.microsoft.com/office/drawing/2014/main" id="{5AE80EFB-B3DF-4E54-A6FF-9E82EDA0A3D9}"/>
                  </a:ext>
                </a:extLst>
              </p:cNvPr>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9262;p85">
                <a:extLst>
                  <a:ext uri="{FF2B5EF4-FFF2-40B4-BE49-F238E27FC236}">
                    <a16:creationId xmlns:a16="http://schemas.microsoft.com/office/drawing/2014/main" id="{1691CA45-A05A-4977-89A9-12F87BD37EB6}"/>
                  </a:ext>
                </a:extLst>
              </p:cNvPr>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9263;p85">
                <a:extLst>
                  <a:ext uri="{FF2B5EF4-FFF2-40B4-BE49-F238E27FC236}">
                    <a16:creationId xmlns:a16="http://schemas.microsoft.com/office/drawing/2014/main" id="{EC1C74E6-2C59-438A-AFF2-72F2739F0B0F}"/>
                  </a:ext>
                </a:extLst>
              </p:cNvPr>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9264;p85">
                <a:extLst>
                  <a:ext uri="{FF2B5EF4-FFF2-40B4-BE49-F238E27FC236}">
                    <a16:creationId xmlns:a16="http://schemas.microsoft.com/office/drawing/2014/main" id="{E7C3C36F-1CD7-4770-921F-758D6A43D497}"/>
                  </a:ext>
                </a:extLst>
              </p:cNvPr>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9" name="Graphic 78" descr="Smart Phone with solid fill">
              <a:extLst>
                <a:ext uri="{FF2B5EF4-FFF2-40B4-BE49-F238E27FC236}">
                  <a16:creationId xmlns:a16="http://schemas.microsoft.com/office/drawing/2014/main" id="{F8BADA07-E2E4-4A3C-A83E-C721867AF4FB}"/>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rot="10800000">
              <a:off x="6794654" y="1479123"/>
              <a:ext cx="1189151" cy="959010"/>
            </a:xfrm>
            <a:prstGeom prst="rect">
              <a:avLst/>
            </a:prstGeom>
          </p:spPr>
        </p:pic>
        <p:cxnSp>
          <p:nvCxnSpPr>
            <p:cNvPr id="80" name="Straight Connector 79">
              <a:extLst>
                <a:ext uri="{FF2B5EF4-FFF2-40B4-BE49-F238E27FC236}">
                  <a16:creationId xmlns:a16="http://schemas.microsoft.com/office/drawing/2014/main" id="{5905EF3E-665D-471A-9CE1-4C31A36DF840}"/>
                </a:ext>
              </a:extLst>
            </p:cNvPr>
            <p:cNvCxnSpPr>
              <a:cxnSpLocks/>
            </p:cNvCxnSpPr>
            <p:nvPr/>
          </p:nvCxnSpPr>
          <p:spPr>
            <a:xfrm flipV="1">
              <a:off x="4783405" y="1803042"/>
              <a:ext cx="1312595" cy="1415545"/>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490E641-7CB0-4B42-9A66-AC890920DE5B}"/>
                </a:ext>
              </a:extLst>
            </p:cNvPr>
            <p:cNvCxnSpPr>
              <a:cxnSpLocks/>
            </p:cNvCxnSpPr>
            <p:nvPr/>
          </p:nvCxnSpPr>
          <p:spPr>
            <a:xfrm>
              <a:off x="6084404" y="1815548"/>
              <a:ext cx="1413258" cy="1403038"/>
            </a:xfrm>
            <a:prstGeom prst="line">
              <a:avLst/>
            </a:prstGeom>
            <a:ln w="34925">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34" name="Rectangle: Rounded Corners 33">
            <a:extLst>
              <a:ext uri="{FF2B5EF4-FFF2-40B4-BE49-F238E27FC236}">
                <a16:creationId xmlns:a16="http://schemas.microsoft.com/office/drawing/2014/main" id="{52692D35-095B-4777-80AD-D9ADED726A37}"/>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10</a:t>
            </a:r>
            <a:endParaRPr lang="de-DE" b="1" dirty="0">
              <a:solidFill>
                <a:schemeClr val="tx1">
                  <a:lumMod val="50000"/>
                  <a:lumOff val="50000"/>
                </a:schemeClr>
              </a:solidFill>
            </a:endParaRPr>
          </a:p>
        </p:txBody>
      </p:sp>
    </p:spTree>
    <p:extLst>
      <p:ext uri="{BB962C8B-B14F-4D97-AF65-F5344CB8AC3E}">
        <p14:creationId xmlns:p14="http://schemas.microsoft.com/office/powerpoint/2010/main" val="1302853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heel(1)">
                                      <p:cBhvr>
                                        <p:cTn id="10" dur="2000"/>
                                        <p:tgtEl>
                                          <p:spTgt spid="13"/>
                                        </p:tgtEl>
                                      </p:cBhvr>
                                    </p:animEffect>
                                  </p:childTnLst>
                                </p:cTn>
                              </p:par>
                              <p:par>
                                <p:cTn id="11" presetID="22" presetClass="entr" presetSubtype="8" fill="hold" nodeType="withEffect">
                                  <p:stCondLst>
                                    <p:cond delay="50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grpId="0" nodeType="withEffect">
                                  <p:stCondLst>
                                    <p:cond delay="700"/>
                                  </p:stCondLst>
                                  <p:childTnLst>
                                    <p:set>
                                      <p:cBhvr>
                                        <p:cTn id="15" dur="1" fill="hold">
                                          <p:stCondLst>
                                            <p:cond delay="0"/>
                                          </p:stCondLst>
                                        </p:cTn>
                                        <p:tgtEl>
                                          <p:spTgt spid="32"/>
                                        </p:tgtEl>
                                        <p:attrNameLst>
                                          <p:attrName>style.visibility</p:attrName>
                                        </p:attrNameLst>
                                      </p:cBhvr>
                                      <p:to>
                                        <p:strVal val="visible"/>
                                      </p:to>
                                    </p:set>
                                    <p:animEffect transition="in" filter="wipe(left)">
                                      <p:cBhvr>
                                        <p:cTn id="16" dur="500"/>
                                        <p:tgtEl>
                                          <p:spTgt spid="32"/>
                                        </p:tgtEl>
                                      </p:cBhvr>
                                    </p:animEffect>
                                  </p:childTnLst>
                                </p:cTn>
                              </p:par>
                              <p:par>
                                <p:cTn id="17" presetID="22" presetClass="entr" presetSubtype="8" fill="hold" nodeType="withEffect">
                                  <p:stCondLst>
                                    <p:cond delay="100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par>
                                <p:cTn id="20" presetID="22" presetClass="entr" presetSubtype="8" fill="hold" grpId="0" nodeType="withEffect">
                                  <p:stCondLst>
                                    <p:cond delay="1250"/>
                                  </p:stCondLst>
                                  <p:childTnLst>
                                    <p:set>
                                      <p:cBhvr>
                                        <p:cTn id="21" dur="1" fill="hold">
                                          <p:stCondLst>
                                            <p:cond delay="0"/>
                                          </p:stCondLst>
                                        </p:cTn>
                                        <p:tgtEl>
                                          <p:spTgt spid="37"/>
                                        </p:tgtEl>
                                        <p:attrNameLst>
                                          <p:attrName>style.visibility</p:attrName>
                                        </p:attrNameLst>
                                      </p:cBhvr>
                                      <p:to>
                                        <p:strVal val="visible"/>
                                      </p:to>
                                    </p:set>
                                    <p:animEffect transition="in" filter="wipe(left)">
                                      <p:cBhvr>
                                        <p:cTn id="22" dur="500"/>
                                        <p:tgtEl>
                                          <p:spTgt spid="37"/>
                                        </p:tgtEl>
                                      </p:cBhvr>
                                    </p:animEffect>
                                  </p:childTnLst>
                                </p:cTn>
                              </p:par>
                              <p:par>
                                <p:cTn id="23" presetID="22" presetClass="entr" presetSubtype="2" fill="hold" nodeType="withEffect">
                                  <p:stCondLst>
                                    <p:cond delay="1700"/>
                                  </p:stCondLst>
                                  <p:childTnLst>
                                    <p:set>
                                      <p:cBhvr>
                                        <p:cTn id="24" dur="1" fill="hold">
                                          <p:stCondLst>
                                            <p:cond delay="0"/>
                                          </p:stCondLst>
                                        </p:cTn>
                                        <p:tgtEl>
                                          <p:spTgt spid="2"/>
                                        </p:tgtEl>
                                        <p:attrNameLst>
                                          <p:attrName>style.visibility</p:attrName>
                                        </p:attrNameLst>
                                      </p:cBhvr>
                                      <p:to>
                                        <p:strVal val="visible"/>
                                      </p:to>
                                    </p:set>
                                    <p:animEffect transition="in" filter="wipe(right)">
                                      <p:cBhvr>
                                        <p:cTn id="25" dur="500"/>
                                        <p:tgtEl>
                                          <p:spTgt spid="2"/>
                                        </p:tgtEl>
                                      </p:cBhvr>
                                    </p:animEffect>
                                  </p:childTnLst>
                                </p:cTn>
                              </p:par>
                              <p:par>
                                <p:cTn id="26" presetID="22" presetClass="entr" presetSubtype="8" fill="hold" grpId="0" nodeType="withEffect">
                                  <p:stCondLst>
                                    <p:cond delay="1900"/>
                                  </p:stCondLst>
                                  <p:childTnLst>
                                    <p:set>
                                      <p:cBhvr>
                                        <p:cTn id="27" dur="1" fill="hold">
                                          <p:stCondLst>
                                            <p:cond delay="0"/>
                                          </p:stCondLst>
                                        </p:cTn>
                                        <p:tgtEl>
                                          <p:spTgt spid="46"/>
                                        </p:tgtEl>
                                        <p:attrNameLst>
                                          <p:attrName>style.visibility</p:attrName>
                                        </p:attrNameLst>
                                      </p:cBhvr>
                                      <p:to>
                                        <p:strVal val="visible"/>
                                      </p:to>
                                    </p:set>
                                    <p:animEffect transition="in" filter="wipe(left)">
                                      <p:cBhvr>
                                        <p:cTn id="28" dur="500"/>
                                        <p:tgtEl>
                                          <p:spTgt spid="4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14">
                                            <p:graphicEl>
                                              <a:chart seriesIdx="-3" categoryIdx="-3" bldStep="gridLegend"/>
                                            </p:graphicEl>
                                          </p:spTgt>
                                        </p:tgtEl>
                                        <p:attrNameLst>
                                          <p:attrName>style.visibility</p:attrName>
                                        </p:attrNameLst>
                                      </p:cBhvr>
                                      <p:to>
                                        <p:strVal val="visible"/>
                                      </p:to>
                                    </p:set>
                                    <p:animEffect transition="in" filter="wipe(down)">
                                      <p:cBhvr>
                                        <p:cTn id="36" dur="1000"/>
                                        <p:tgtEl>
                                          <p:spTgt spid="14">
                                            <p:graphicEl>
                                              <a:chart seriesIdx="-3" categoryIdx="-3" bldStep="gridLegend"/>
                                            </p:graphicEl>
                                          </p:spTgt>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14">
                                            <p:graphicEl>
                                              <a:chart seriesIdx="-4" categoryIdx="0" bldStep="category"/>
                                            </p:graphicEl>
                                          </p:spTgt>
                                        </p:tgtEl>
                                        <p:attrNameLst>
                                          <p:attrName>style.visibility</p:attrName>
                                        </p:attrNameLst>
                                      </p:cBhvr>
                                      <p:to>
                                        <p:strVal val="visible"/>
                                      </p:to>
                                    </p:set>
                                    <p:animEffect transition="in" filter="wipe(down)">
                                      <p:cBhvr>
                                        <p:cTn id="39" dur="1000"/>
                                        <p:tgtEl>
                                          <p:spTgt spid="14">
                                            <p:graphicEl>
                                              <a:chart seriesIdx="-4" categoryIdx="0" bldStep="category"/>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grpId="0" nodeType="clickEffect">
                                  <p:stCondLst>
                                    <p:cond delay="0"/>
                                  </p:stCondLst>
                                  <p:childTnLst>
                                    <p:set>
                                      <p:cBhvr>
                                        <p:cTn id="43" dur="1" fill="hold">
                                          <p:stCondLst>
                                            <p:cond delay="0"/>
                                          </p:stCondLst>
                                        </p:cTn>
                                        <p:tgtEl>
                                          <p:spTgt spid="14">
                                            <p:graphicEl>
                                              <a:chart seriesIdx="-4" categoryIdx="1" bldStep="category"/>
                                            </p:graphicEl>
                                          </p:spTgt>
                                        </p:tgtEl>
                                        <p:attrNameLst>
                                          <p:attrName>style.visibility</p:attrName>
                                        </p:attrNameLst>
                                      </p:cBhvr>
                                      <p:to>
                                        <p:strVal val="visible"/>
                                      </p:to>
                                    </p:set>
                                    <p:animEffect transition="in" filter="wipe(down)">
                                      <p:cBhvr>
                                        <p:cTn id="44" dur="1000"/>
                                        <p:tgtEl>
                                          <p:spTgt spid="14">
                                            <p:graphicEl>
                                              <a:chart seriesIdx="-4" categoryIdx="1" bldStep="category"/>
                                            </p:graphicEl>
                                          </p:spTgt>
                                        </p:tgtEl>
                                      </p:cBhvr>
                                    </p:animEffec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14">
                                            <p:graphicEl>
                                              <a:chart seriesIdx="-4" categoryIdx="2" bldStep="category"/>
                                            </p:graphicEl>
                                          </p:spTgt>
                                        </p:tgtEl>
                                        <p:attrNameLst>
                                          <p:attrName>style.visibility</p:attrName>
                                        </p:attrNameLst>
                                      </p:cBhvr>
                                      <p:to>
                                        <p:strVal val="visible"/>
                                      </p:to>
                                    </p:set>
                                    <p:animEffect transition="in" filter="wipe(down)">
                                      <p:cBhvr>
                                        <p:cTn id="49" dur="1000"/>
                                        <p:tgtEl>
                                          <p:spTgt spid="14">
                                            <p:graphicEl>
                                              <a:chart seriesIdx="-4" categoryIdx="2"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Graphic spid="13" grpId="0">
        <p:bldAsOne/>
      </p:bldGraphic>
      <p:bldGraphic spid="14" grpId="0" uiExpand="1">
        <p:bldSub>
          <a:bldChart bld="category"/>
        </p:bldSub>
      </p:bldGraphic>
      <p:bldP spid="15" grpId="0"/>
      <p:bldP spid="16" grpId="0"/>
      <p:bldP spid="37" grpId="0"/>
      <p:bldP spid="4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1789B27-AFC4-4772-B683-18BD5C3D4727}"/>
              </a:ext>
            </a:extLst>
          </p:cNvPr>
          <p:cNvSpPr>
            <a:spLocks noChangeAspect="1"/>
          </p:cNvSpPr>
          <p:nvPr/>
        </p:nvSpPr>
        <p:spPr>
          <a:xfrm flipH="1">
            <a:off x="1596367" y="979190"/>
            <a:ext cx="2780540" cy="4297680"/>
          </a:xfrm>
          <a:prstGeom prst="rect">
            <a:avLst/>
          </a:prstGeom>
          <a:blipFill>
            <a:blip r:embed="rId5">
              <a:extLst>
                <a:ext uri="{BEBA8EAE-BF5A-486C-A8C5-ECC9F3942E4B}">
                  <a14:imgProps xmlns:a14="http://schemas.microsoft.com/office/drawing/2010/main">
                    <a14:imgLayer r:embed="rId6">
                      <a14:imgEffect>
                        <a14:backgroundRemoval t="7683" b="98709" l="1378" r="99541">
                          <a14:foregroundMark x1="2374" y1="97849" x2="30628" y2="91149"/>
                          <a14:foregroundMark x1="30628" y1="91149" x2="32236" y2="90166"/>
                          <a14:foregroundMark x1="31470" y1="85065" x2="34456" y2="91518"/>
                          <a14:foregroundMark x1="6432" y1="98033" x2="87366" y2="95882"/>
                          <a14:foregroundMark x1="87366" y1="95882" x2="85452" y2="87277"/>
                          <a14:foregroundMark x1="85452" y1="87277" x2="76417" y2="78918"/>
                          <a14:foregroundMark x1="70980" y1="76829" x2="63093" y2="84757"/>
                          <a14:foregroundMark x1="63093" y1="84757" x2="35911" y2="97111"/>
                          <a14:foregroundMark x1="35911" y1="97111" x2="23507" y2="95513"/>
                          <a14:foregroundMark x1="23507" y1="95513" x2="33308" y2="92563"/>
                          <a14:foregroundMark x1="33308" y1="92563" x2="41118" y2="93055"/>
                          <a14:foregroundMark x1="90812" y1="90719" x2="96018" y2="93362"/>
                          <a14:foregroundMark x1="98622" y1="94284" x2="99617" y2="97296"/>
                          <a14:foregroundMark x1="37060" y1="10018" x2="56891" y2="9096"/>
                          <a14:foregroundMark x1="32848" y1="10018" x2="55896" y2="7683"/>
                          <a14:foregroundMark x1="67152" y1="12108" x2="75651" y2="21143"/>
                          <a14:foregroundMark x1="1378" y1="98709" x2="4824" y2="98033"/>
                          <a14:foregroundMark x1="17152" y1="26736" x2="16845" y2="31039"/>
                          <a14:foregroundMark x1="1991" y1="97787" x2="1531" y2="97910"/>
                          <a14:backgroundMark x1="20444" y1="61524" x2="20827" y2="62200"/>
                          <a14:backgroundMark x1="21210" y1="63368" x2="21746" y2="64782"/>
                          <a14:backgroundMark x1="22971" y1="68039" x2="23890" y2="69453"/>
                          <a14:backgroundMark x1="24119" y1="71727" x2="25191" y2="72403"/>
                          <a14:backgroundMark x1="24502" y1="71235" x2="24502" y2="71235"/>
                          <a14:backgroundMark x1="24196" y1="71174" x2="24196" y2="71174"/>
                          <a14:backgroundMark x1="27795" y1="75722" x2="27795" y2="75722"/>
                          <a14:backgroundMark x1="27106" y1="74862" x2="27106" y2="74862"/>
                          <a14:backgroundMark x1="28867" y1="76275" x2="28867" y2="76275"/>
                          <a14:backgroundMark x1="27718" y1="74800" x2="27718" y2="74800"/>
                          <a14:backgroundMark x1="75727" y1="60910" x2="75727" y2="60910"/>
                          <a14:backgroundMark x1="75727" y1="60664" x2="75727" y2="60664"/>
                          <a14:backgroundMark x1="75498" y1="60479" x2="75498" y2="60479"/>
                          <a14:backgroundMark x1="16539" y1="26429" x2="16539" y2="26429"/>
                        </a14:backgroundRemoval>
                      </a14:imgEffect>
                    </a14:imgLayer>
                  </a14:imgProps>
                </a:ext>
              </a:extLst>
            </a:blip>
            <a:stretch>
              <a:fillRect/>
            </a:stretch>
          </a:blip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0" name="TextBox 19">
            <a:extLst>
              <a:ext uri="{FF2B5EF4-FFF2-40B4-BE49-F238E27FC236}">
                <a16:creationId xmlns:a16="http://schemas.microsoft.com/office/drawing/2014/main" id="{54C77B47-01CB-4BD8-A938-3DFA9F3560F1}"/>
              </a:ext>
            </a:extLst>
          </p:cNvPr>
          <p:cNvSpPr txBox="1"/>
          <p:nvPr/>
        </p:nvSpPr>
        <p:spPr>
          <a:xfrm>
            <a:off x="13165646" y="237744"/>
            <a:ext cx="6096000" cy="3877985"/>
          </a:xfrm>
          <a:prstGeom prst="rect">
            <a:avLst/>
          </a:prstGeom>
          <a:noFill/>
        </p:spPr>
        <p:txBody>
          <a:bodyPr wrap="square" rtlCol="0">
            <a:spAutoFit/>
          </a:bodyPr>
          <a:lstStyle/>
          <a:p>
            <a:r>
              <a:rPr lang="de-DE" sz="5400" dirty="0">
                <a:solidFill>
                  <a:schemeClr val="bg1"/>
                </a:solidFill>
                <a:latin typeface="Impact" panose="020B0806030902050204" pitchFamily="34" charset="0"/>
              </a:rPr>
              <a:t>Philip Lafleur</a:t>
            </a:r>
          </a:p>
          <a:p>
            <a:endParaRPr lang="de-DE" dirty="0">
              <a:solidFill>
                <a:schemeClr val="bg1"/>
              </a:solidFill>
            </a:endParaRPr>
          </a:p>
          <a:p>
            <a:r>
              <a:rPr lang="de-DE" sz="2000" dirty="0">
                <a:solidFill>
                  <a:schemeClr val="bg1"/>
                </a:solidFill>
              </a:rPr>
              <a:t>Data Analyst</a:t>
            </a:r>
          </a:p>
          <a:p>
            <a:endParaRPr lang="de-DE" sz="2000" dirty="0">
              <a:solidFill>
                <a:schemeClr val="bg1"/>
              </a:solidFill>
            </a:endParaRPr>
          </a:p>
          <a:p>
            <a:r>
              <a:rPr lang="en-US" sz="2000" dirty="0">
                <a:solidFill>
                  <a:schemeClr val="bg1"/>
                </a:solidFill>
              </a:rPr>
              <a:t>Skilled Training Specialist with 6 years of experience in conducting personal and group training sessions focused on Critical Roles. Enthusiastic personality with a hands-on, creative style.</a:t>
            </a:r>
          </a:p>
          <a:p>
            <a:endParaRPr lang="en-US" dirty="0"/>
          </a:p>
          <a:p>
            <a:endParaRPr lang="de-DE" dirty="0"/>
          </a:p>
          <a:p>
            <a:endParaRPr lang="de-DE" dirty="0"/>
          </a:p>
        </p:txBody>
      </p:sp>
      <p:grpSp>
        <p:nvGrpSpPr>
          <p:cNvPr id="21" name="Google Shape;12604;p91">
            <a:extLst>
              <a:ext uri="{FF2B5EF4-FFF2-40B4-BE49-F238E27FC236}">
                <a16:creationId xmlns:a16="http://schemas.microsoft.com/office/drawing/2014/main" id="{2EE046F4-F880-49E9-B682-474BA6BB4679}"/>
              </a:ext>
            </a:extLst>
          </p:cNvPr>
          <p:cNvGrpSpPr/>
          <p:nvPr/>
        </p:nvGrpSpPr>
        <p:grpSpPr>
          <a:xfrm>
            <a:off x="13480562" y="4656675"/>
            <a:ext cx="846550" cy="828148"/>
            <a:chOff x="3752358" y="3817349"/>
            <a:chExt cx="346056" cy="345674"/>
          </a:xfrm>
          <a:solidFill>
            <a:schemeClr val="bg1"/>
          </a:solidFill>
        </p:grpSpPr>
        <p:sp>
          <p:nvSpPr>
            <p:cNvPr id="22" name="Google Shape;12605;p91">
              <a:hlinkClick r:id="rId7"/>
              <a:extLst>
                <a:ext uri="{FF2B5EF4-FFF2-40B4-BE49-F238E27FC236}">
                  <a16:creationId xmlns:a16="http://schemas.microsoft.com/office/drawing/2014/main" id="{4360BC60-2003-4988-AE49-4AAB848B621D}"/>
                </a:ext>
              </a:extLst>
            </p:cNvPr>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pFill/>
            <a:ln>
              <a:noFill/>
            </a:ln>
          </p:spPr>
          <p:txBody>
            <a:bodyPr spcFirstLastPara="1" wrap="square" lIns="121900" tIns="121900" rIns="121900" bIns="121900" anchor="ctr" anchorCtr="0">
              <a:noAutofit/>
            </a:bodyPr>
            <a:lstStyle/>
            <a:p>
              <a:endParaRPr sz="2400"/>
            </a:p>
          </p:txBody>
        </p:sp>
        <p:sp>
          <p:nvSpPr>
            <p:cNvPr id="23" name="Google Shape;12606;p91">
              <a:extLst>
                <a:ext uri="{FF2B5EF4-FFF2-40B4-BE49-F238E27FC236}">
                  <a16:creationId xmlns:a16="http://schemas.microsoft.com/office/drawing/2014/main" id="{63E934F9-831E-43E6-90C0-8B743071B49F}"/>
                </a:ext>
              </a:extLst>
            </p:cNvPr>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pFill/>
            <a:ln>
              <a:noFill/>
            </a:ln>
          </p:spPr>
          <p:txBody>
            <a:bodyPr spcFirstLastPara="1" wrap="square" lIns="121900" tIns="121900" rIns="121900" bIns="121900" anchor="ctr" anchorCtr="0">
              <a:noAutofit/>
            </a:bodyPr>
            <a:lstStyle/>
            <a:p>
              <a:endParaRPr sz="2400"/>
            </a:p>
          </p:txBody>
        </p:sp>
        <p:sp>
          <p:nvSpPr>
            <p:cNvPr id="24" name="Google Shape;12607;p91">
              <a:extLst>
                <a:ext uri="{FF2B5EF4-FFF2-40B4-BE49-F238E27FC236}">
                  <a16:creationId xmlns:a16="http://schemas.microsoft.com/office/drawing/2014/main" id="{8B53C9CD-FCAA-4C62-A498-0024684B17D1}"/>
                </a:ext>
              </a:extLst>
            </p:cNvPr>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pFill/>
            <a:ln>
              <a:noFill/>
            </a:ln>
          </p:spPr>
          <p:txBody>
            <a:bodyPr spcFirstLastPara="1" wrap="square" lIns="121900" tIns="121900" rIns="121900" bIns="121900" anchor="ctr" anchorCtr="0">
              <a:noAutofit/>
            </a:bodyPr>
            <a:lstStyle/>
            <a:p>
              <a:endParaRPr sz="2400"/>
            </a:p>
          </p:txBody>
        </p:sp>
        <p:sp>
          <p:nvSpPr>
            <p:cNvPr id="25" name="Google Shape;12608;p91">
              <a:extLst>
                <a:ext uri="{FF2B5EF4-FFF2-40B4-BE49-F238E27FC236}">
                  <a16:creationId xmlns:a16="http://schemas.microsoft.com/office/drawing/2014/main" id="{14ECF810-EE8F-46D8-A100-A2B20A1CFE85}"/>
                </a:ext>
              </a:extLst>
            </p:cNvPr>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pFill/>
            <a:ln>
              <a:noFill/>
            </a:ln>
          </p:spPr>
          <p:txBody>
            <a:bodyPr spcFirstLastPara="1" wrap="square" lIns="121900" tIns="121900" rIns="121900" bIns="121900" anchor="ctr" anchorCtr="0">
              <a:noAutofit/>
            </a:bodyPr>
            <a:lstStyle/>
            <a:p>
              <a:endParaRPr sz="2400"/>
            </a:p>
          </p:txBody>
        </p:sp>
      </p:grpSp>
      <p:pic>
        <p:nvPicPr>
          <p:cNvPr id="31" name="Picture 30">
            <a:hlinkClick r:id="rId8"/>
            <a:extLst>
              <a:ext uri="{FF2B5EF4-FFF2-40B4-BE49-F238E27FC236}">
                <a16:creationId xmlns:a16="http://schemas.microsoft.com/office/drawing/2014/main" id="{F1ABAED3-60A0-441C-A6C9-C5D95EE6595F}"/>
              </a:ext>
            </a:extLst>
          </p:cNvPr>
          <p:cNvPicPr>
            <a:picLocks noChangeAspect="1"/>
          </p:cNvPicPr>
          <p:nvPr/>
        </p:nvPicPr>
        <p:blipFill>
          <a:blip r:embed="rId9"/>
          <a:stretch>
            <a:fillRect/>
          </a:stretch>
        </p:blipFill>
        <p:spPr>
          <a:xfrm>
            <a:off x="14634240" y="4656675"/>
            <a:ext cx="846551" cy="828148"/>
          </a:xfrm>
          <a:prstGeom prst="rect">
            <a:avLst/>
          </a:prstGeom>
        </p:spPr>
      </p:pic>
      <p:sp>
        <p:nvSpPr>
          <p:cNvPr id="2" name="Rectangle: Rounded Corners 1">
            <a:extLst>
              <a:ext uri="{FF2B5EF4-FFF2-40B4-BE49-F238E27FC236}">
                <a16:creationId xmlns:a16="http://schemas.microsoft.com/office/drawing/2014/main" id="{F0FFD1CA-3AA2-4CDD-BAC3-ABAB76FB3B4E}"/>
              </a:ext>
            </a:extLst>
          </p:cNvPr>
          <p:cNvSpPr/>
          <p:nvPr/>
        </p:nvSpPr>
        <p:spPr>
          <a:xfrm>
            <a:off x="1066397" y="900621"/>
            <a:ext cx="3950208" cy="5129784"/>
          </a:xfrm>
          <a:prstGeom prst="roundRect">
            <a:avLst/>
          </a:prstGeom>
          <a:noFill/>
          <a:ln w="76200">
            <a:solidFill>
              <a:schemeClr val="bg1"/>
            </a:solidFill>
          </a:ln>
          <a:effectLst>
            <a:glow rad="63500">
              <a:schemeClr val="accent3">
                <a:satMod val="175000"/>
                <a:alpha val="40000"/>
              </a:schemeClr>
            </a:glow>
            <a:outerShdw blurRad="889000" dist="38100" algn="l" rotWithShape="0">
              <a:schemeClr val="bg1">
                <a:alpha val="83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 name="Rectangle: Rounded Corners 2">
            <a:extLst>
              <a:ext uri="{FF2B5EF4-FFF2-40B4-BE49-F238E27FC236}">
                <a16:creationId xmlns:a16="http://schemas.microsoft.com/office/drawing/2014/main" id="{A3A6C02C-E046-402C-B6D4-1FB88945BD5E}"/>
              </a:ext>
            </a:extLst>
          </p:cNvPr>
          <p:cNvSpPr/>
          <p:nvPr/>
        </p:nvSpPr>
        <p:spPr>
          <a:xfrm>
            <a:off x="184105" y="177970"/>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01</a:t>
            </a:r>
            <a:endParaRPr lang="de-DE" b="1" dirty="0">
              <a:solidFill>
                <a:schemeClr val="tx1">
                  <a:lumMod val="50000"/>
                  <a:lumOff val="50000"/>
                </a:schemeClr>
              </a:solidFill>
            </a:endParaRPr>
          </a:p>
        </p:txBody>
      </p:sp>
    </p:spTree>
    <p:extLst>
      <p:ext uri="{BB962C8B-B14F-4D97-AF65-F5344CB8AC3E}">
        <p14:creationId xmlns:p14="http://schemas.microsoft.com/office/powerpoint/2010/main" val="91855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0.06224 -0.05347 L -0.60821 -0.01435 " pathEditMode="relative" rAng="0" ptsTypes="AA">
                                      <p:cBhvr>
                                        <p:cTn id="6" dur="2000" fill="hold"/>
                                        <p:tgtEl>
                                          <p:spTgt spid="20"/>
                                        </p:tgtEl>
                                        <p:attrNameLst>
                                          <p:attrName>ppt_x</p:attrName>
                                          <p:attrName>ppt_y</p:attrName>
                                        </p:attrNameLst>
                                      </p:cBhvr>
                                      <p:rCtr x="-27305" y="1944"/>
                                    </p:animMotion>
                                  </p:childTnLst>
                                </p:cTn>
                              </p:par>
                              <p:par>
                                <p:cTn id="7" presetID="42" presetClass="path" presetSubtype="0" accel="50000" decel="50000" fill="hold" nodeType="withEffect">
                                  <p:stCondLst>
                                    <p:cond delay="0"/>
                                  </p:stCondLst>
                                  <p:childTnLst>
                                    <p:animMotion origin="layout" path="M 3.95833E-6 -1.85185E-6 L -0.4306 -0.14329 " pathEditMode="relative" rAng="0" ptsTypes="AA">
                                      <p:cBhvr>
                                        <p:cTn id="8" dur="2000" fill="hold"/>
                                        <p:tgtEl>
                                          <p:spTgt spid="31"/>
                                        </p:tgtEl>
                                        <p:attrNameLst>
                                          <p:attrName>ppt_x</p:attrName>
                                          <p:attrName>ppt_y</p:attrName>
                                        </p:attrNameLst>
                                      </p:cBhvr>
                                      <p:rCtr x="-21536" y="-7176"/>
                                    </p:animMotion>
                                  </p:childTnLst>
                                </p:cTn>
                              </p:par>
                              <p:par>
                                <p:cTn id="9" presetID="42" presetClass="path" presetSubtype="0" accel="50000" decel="50000" fill="hold" nodeType="withEffect">
                                  <p:stCondLst>
                                    <p:cond delay="0"/>
                                  </p:stCondLst>
                                  <p:childTnLst>
                                    <p:animMotion origin="layout" path="M -4.58333E-6 -1.85185E-6 L -0.44739 -0.14606 " pathEditMode="relative" rAng="0" ptsTypes="AA">
                                      <p:cBhvr>
                                        <p:cTn id="10" dur="2000" fill="hold"/>
                                        <p:tgtEl>
                                          <p:spTgt spid="21"/>
                                        </p:tgtEl>
                                        <p:attrNameLst>
                                          <p:attrName>ppt_x</p:attrName>
                                          <p:attrName>ppt_y</p:attrName>
                                        </p:attrNameLst>
                                      </p:cBhvr>
                                      <p:rCtr x="-22370" y="-7315"/>
                                    </p:animMotion>
                                  </p:childTnLst>
                                </p:cTn>
                              </p:par>
                              <p:par>
                                <p:cTn id="11" presetID="10" presetClass="entr" presetSubtype="0" fill="hold" grpId="0" nodeType="withEffect">
                                  <p:stCondLst>
                                    <p:cond delay="50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2000"/>
                                        <p:tgtEl>
                                          <p:spTgt spid="2"/>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0" grpId="0"/>
      <p:bldP spid="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9" name="Oval 18">
            <a:extLst>
              <a:ext uri="{FF2B5EF4-FFF2-40B4-BE49-F238E27FC236}">
                <a16:creationId xmlns:a16="http://schemas.microsoft.com/office/drawing/2014/main" id="{D9E9899D-22C5-478D-A88F-2469C9E17A4E}"/>
              </a:ext>
            </a:extLst>
          </p:cNvPr>
          <p:cNvSpPr/>
          <p:nvPr/>
        </p:nvSpPr>
        <p:spPr>
          <a:xfrm>
            <a:off x="2884004"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C49FCDA4-AC95-4630-9FE9-0434784B4544}"/>
              </a:ext>
            </a:extLst>
          </p:cNvPr>
          <p:cNvSpPr txBox="1"/>
          <p:nvPr/>
        </p:nvSpPr>
        <p:spPr>
          <a:xfrm>
            <a:off x="3221852" y="3789597"/>
            <a:ext cx="5784039" cy="203132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Customer Support</a:t>
            </a:r>
          </a:p>
          <a:p>
            <a:pPr marL="0" marR="0" lvl="0" indent="0" algn="ctr" defTabSz="914400" rtl="0" eaLnBrk="1" fontAlgn="auto" latinLnBrk="0" hangingPunct="1">
              <a:lnSpc>
                <a:spcPct val="100000"/>
              </a:lnSpc>
              <a:spcBef>
                <a:spcPts val="0"/>
              </a:spcBef>
              <a:spcAft>
                <a:spcPts val="0"/>
              </a:spcAft>
              <a:buClrTx/>
              <a:buSzTx/>
              <a:buFontTx/>
              <a:buNone/>
              <a:tabLst/>
              <a:defRPr/>
            </a:pPr>
            <a:r>
              <a:rPr lang="de-DE" sz="5400" dirty="0">
                <a:solidFill>
                  <a:prstClr val="white"/>
                </a:solidFill>
                <a:latin typeface="Calibri" panose="020F0502020204030204"/>
              </a:rPr>
              <a:t>Feedback</a:t>
            </a:r>
            <a:endPar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8" name="Google Shape;10308;p87">
            <a:extLst>
              <a:ext uri="{FF2B5EF4-FFF2-40B4-BE49-F238E27FC236}">
                <a16:creationId xmlns:a16="http://schemas.microsoft.com/office/drawing/2014/main" id="{78C026FF-08DB-430F-B699-BC3AB55EE4CD}"/>
              </a:ext>
            </a:extLst>
          </p:cNvPr>
          <p:cNvGrpSpPr>
            <a:grpSpLocks noChangeAspect="1"/>
          </p:cNvGrpSpPr>
          <p:nvPr/>
        </p:nvGrpSpPr>
        <p:grpSpPr>
          <a:xfrm>
            <a:off x="4765726" y="754912"/>
            <a:ext cx="2696289" cy="2710601"/>
            <a:chOff x="7098912" y="1969392"/>
            <a:chExt cx="359651" cy="361560"/>
          </a:xfrm>
          <a:solidFill>
            <a:schemeClr val="bg1"/>
          </a:solidFill>
        </p:grpSpPr>
        <p:sp>
          <p:nvSpPr>
            <p:cNvPr id="21" name="Google Shape;10309;p87">
              <a:extLst>
                <a:ext uri="{FF2B5EF4-FFF2-40B4-BE49-F238E27FC236}">
                  <a16:creationId xmlns:a16="http://schemas.microsoft.com/office/drawing/2014/main" id="{601EB611-C947-4157-9033-47CF975154B3}"/>
                </a:ext>
              </a:extLst>
            </p:cNvPr>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310;p87">
              <a:extLst>
                <a:ext uri="{FF2B5EF4-FFF2-40B4-BE49-F238E27FC236}">
                  <a16:creationId xmlns:a16="http://schemas.microsoft.com/office/drawing/2014/main" id="{C92AFBE9-181D-492E-9249-2759354F2D44}"/>
                </a:ext>
              </a:extLst>
            </p:cNvPr>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311;p87">
              <a:extLst>
                <a:ext uri="{FF2B5EF4-FFF2-40B4-BE49-F238E27FC236}">
                  <a16:creationId xmlns:a16="http://schemas.microsoft.com/office/drawing/2014/main" id="{87FBB45E-4FCD-469E-AD58-7C09AFD97821}"/>
                </a:ext>
              </a:extLst>
            </p:cNvPr>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312;p87">
              <a:extLst>
                <a:ext uri="{FF2B5EF4-FFF2-40B4-BE49-F238E27FC236}">
                  <a16:creationId xmlns:a16="http://schemas.microsoft.com/office/drawing/2014/main" id="{1615052F-B4F3-4952-9D4A-DCDCAAF56155}"/>
                </a:ext>
              </a:extLst>
            </p:cNvPr>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313;p87">
              <a:extLst>
                <a:ext uri="{FF2B5EF4-FFF2-40B4-BE49-F238E27FC236}">
                  <a16:creationId xmlns:a16="http://schemas.microsoft.com/office/drawing/2014/main" id="{16C8FE46-8960-4D6A-AAF1-1C261AEBFC0D}"/>
                </a:ext>
              </a:extLst>
            </p:cNvPr>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314;p87">
              <a:extLst>
                <a:ext uri="{FF2B5EF4-FFF2-40B4-BE49-F238E27FC236}">
                  <a16:creationId xmlns:a16="http://schemas.microsoft.com/office/drawing/2014/main" id="{D05D9AE9-BFCD-43D5-838B-273A8A77083F}"/>
                </a:ext>
              </a:extLst>
            </p:cNvPr>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315;p87">
              <a:extLst>
                <a:ext uri="{FF2B5EF4-FFF2-40B4-BE49-F238E27FC236}">
                  <a16:creationId xmlns:a16="http://schemas.microsoft.com/office/drawing/2014/main" id="{34AA01BD-D597-408A-90FD-2C5172C2D8E3}"/>
                </a:ext>
              </a:extLst>
            </p:cNvPr>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316;p87">
              <a:extLst>
                <a:ext uri="{FF2B5EF4-FFF2-40B4-BE49-F238E27FC236}">
                  <a16:creationId xmlns:a16="http://schemas.microsoft.com/office/drawing/2014/main" id="{47106670-2273-4EC6-8D0A-F877CCE4555C}"/>
                </a:ext>
              </a:extLst>
            </p:cNvPr>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317;p87">
              <a:extLst>
                <a:ext uri="{FF2B5EF4-FFF2-40B4-BE49-F238E27FC236}">
                  <a16:creationId xmlns:a16="http://schemas.microsoft.com/office/drawing/2014/main" id="{B012C04D-5E63-4F51-9A90-C28EFB9B3710}"/>
                </a:ext>
              </a:extLst>
            </p:cNvPr>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318;p87">
              <a:extLst>
                <a:ext uri="{FF2B5EF4-FFF2-40B4-BE49-F238E27FC236}">
                  <a16:creationId xmlns:a16="http://schemas.microsoft.com/office/drawing/2014/main" id="{68E26320-6DF5-4DFC-A0E6-EC9798C19001}"/>
                </a:ext>
              </a:extLst>
            </p:cNvPr>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319;p87">
              <a:extLst>
                <a:ext uri="{FF2B5EF4-FFF2-40B4-BE49-F238E27FC236}">
                  <a16:creationId xmlns:a16="http://schemas.microsoft.com/office/drawing/2014/main" id="{E665BAB0-FA8A-4468-A4A3-E7DA7AE324FD}"/>
                </a:ext>
              </a:extLst>
            </p:cNvPr>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320;p87">
              <a:extLst>
                <a:ext uri="{FF2B5EF4-FFF2-40B4-BE49-F238E27FC236}">
                  <a16:creationId xmlns:a16="http://schemas.microsoft.com/office/drawing/2014/main" id="{7504FF23-9270-44FB-9E8F-A48DB1C7C6E0}"/>
                </a:ext>
              </a:extLst>
            </p:cNvPr>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321;p87">
              <a:extLst>
                <a:ext uri="{FF2B5EF4-FFF2-40B4-BE49-F238E27FC236}">
                  <a16:creationId xmlns:a16="http://schemas.microsoft.com/office/drawing/2014/main" id="{95A1638C-86A2-43BF-B832-18994E914DE0}"/>
                </a:ext>
              </a:extLst>
            </p:cNvPr>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982238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Rectangle 88">
            <a:extLst>
              <a:ext uri="{FF2B5EF4-FFF2-40B4-BE49-F238E27FC236}">
                <a16:creationId xmlns:a16="http://schemas.microsoft.com/office/drawing/2014/main" id="{D2A8D4B5-110C-40C0-8859-E40CBFD67FD9}"/>
              </a:ext>
            </a:extLst>
          </p:cNvPr>
          <p:cNvSpPr/>
          <p:nvPr/>
        </p:nvSpPr>
        <p:spPr>
          <a:xfrm>
            <a:off x="0" y="0"/>
            <a:ext cx="12192000" cy="6858000"/>
          </a:xfrm>
          <a:prstGeom prst="rect">
            <a:avLst/>
          </a:prstGeom>
          <a:blipFill>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0887EBDA-350A-490E-8B10-E6BCBE7C1C12}"/>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sp>
        <p:nvSpPr>
          <p:cNvPr id="15" name="TextBox 14">
            <a:extLst>
              <a:ext uri="{FF2B5EF4-FFF2-40B4-BE49-F238E27FC236}">
                <a16:creationId xmlns:a16="http://schemas.microsoft.com/office/drawing/2014/main" id="{2FF7E1D2-46FC-4083-BC38-F7E6A240AFF6}"/>
              </a:ext>
            </a:extLst>
          </p:cNvPr>
          <p:cNvSpPr txBox="1"/>
          <p:nvPr/>
        </p:nvSpPr>
        <p:spPr>
          <a:xfrm>
            <a:off x="1276228" y="2124474"/>
            <a:ext cx="3788881" cy="646331"/>
          </a:xfrm>
          <a:prstGeom prst="rect">
            <a:avLst/>
          </a:prstGeom>
          <a:noFill/>
        </p:spPr>
        <p:txBody>
          <a:bodyPr wrap="square" rtlCol="0">
            <a:spAutoFit/>
          </a:bodyPr>
          <a:lstStyle/>
          <a:p>
            <a:r>
              <a:rPr lang="de-DE" sz="3600" dirty="0">
                <a:solidFill>
                  <a:schemeClr val="bg1"/>
                </a:solidFill>
              </a:rPr>
              <a:t>Feedback ratings</a:t>
            </a:r>
          </a:p>
        </p:txBody>
      </p:sp>
      <p:sp>
        <p:nvSpPr>
          <p:cNvPr id="16" name="TextBox 15">
            <a:extLst>
              <a:ext uri="{FF2B5EF4-FFF2-40B4-BE49-F238E27FC236}">
                <a16:creationId xmlns:a16="http://schemas.microsoft.com/office/drawing/2014/main" id="{79A67517-E11C-4180-AD60-10C6A4A87F8F}"/>
              </a:ext>
            </a:extLst>
          </p:cNvPr>
          <p:cNvSpPr txBox="1"/>
          <p:nvPr/>
        </p:nvSpPr>
        <p:spPr>
          <a:xfrm>
            <a:off x="7636318" y="1847474"/>
            <a:ext cx="3788881" cy="1200329"/>
          </a:xfrm>
          <a:prstGeom prst="rect">
            <a:avLst/>
          </a:prstGeom>
          <a:noFill/>
        </p:spPr>
        <p:txBody>
          <a:bodyPr wrap="square" rtlCol="0">
            <a:spAutoFit/>
          </a:bodyPr>
          <a:lstStyle/>
          <a:p>
            <a:pPr algn="ctr"/>
            <a:r>
              <a:rPr lang="de-DE" sz="3600" dirty="0">
                <a:solidFill>
                  <a:schemeClr val="bg1"/>
                </a:solidFill>
              </a:rPr>
              <a:t>Customer Support interactions</a:t>
            </a:r>
          </a:p>
        </p:txBody>
      </p:sp>
      <p:grpSp>
        <p:nvGrpSpPr>
          <p:cNvPr id="38" name="Google Shape;10308;p87">
            <a:extLst>
              <a:ext uri="{FF2B5EF4-FFF2-40B4-BE49-F238E27FC236}">
                <a16:creationId xmlns:a16="http://schemas.microsoft.com/office/drawing/2014/main" id="{354DE227-5C84-4B4A-8CEF-56828361D87A}"/>
              </a:ext>
            </a:extLst>
          </p:cNvPr>
          <p:cNvGrpSpPr>
            <a:grpSpLocks noChangeAspect="1"/>
          </p:cNvGrpSpPr>
          <p:nvPr/>
        </p:nvGrpSpPr>
        <p:grpSpPr>
          <a:xfrm>
            <a:off x="5576804" y="268706"/>
            <a:ext cx="1038392" cy="1043904"/>
            <a:chOff x="7098912" y="1969392"/>
            <a:chExt cx="359651" cy="361560"/>
          </a:xfrm>
          <a:solidFill>
            <a:schemeClr val="bg1"/>
          </a:solidFill>
        </p:grpSpPr>
        <p:sp>
          <p:nvSpPr>
            <p:cNvPr id="39" name="Google Shape;10309;p87">
              <a:extLst>
                <a:ext uri="{FF2B5EF4-FFF2-40B4-BE49-F238E27FC236}">
                  <a16:creationId xmlns:a16="http://schemas.microsoft.com/office/drawing/2014/main" id="{DF024B38-0A0F-4552-9727-5441FC46319B}"/>
                </a:ext>
              </a:extLst>
            </p:cNvPr>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310;p87">
              <a:extLst>
                <a:ext uri="{FF2B5EF4-FFF2-40B4-BE49-F238E27FC236}">
                  <a16:creationId xmlns:a16="http://schemas.microsoft.com/office/drawing/2014/main" id="{F208BA30-B4B4-46E2-81DB-ACFCFD41669A}"/>
                </a:ext>
              </a:extLst>
            </p:cNvPr>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311;p87">
              <a:extLst>
                <a:ext uri="{FF2B5EF4-FFF2-40B4-BE49-F238E27FC236}">
                  <a16:creationId xmlns:a16="http://schemas.microsoft.com/office/drawing/2014/main" id="{6A5D9EBC-F5C0-43BD-9FA5-CACCFC319E13}"/>
                </a:ext>
              </a:extLst>
            </p:cNvPr>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312;p87">
              <a:extLst>
                <a:ext uri="{FF2B5EF4-FFF2-40B4-BE49-F238E27FC236}">
                  <a16:creationId xmlns:a16="http://schemas.microsoft.com/office/drawing/2014/main" id="{2A0AE828-7A7D-411C-8813-47D7040190DD}"/>
                </a:ext>
              </a:extLst>
            </p:cNvPr>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313;p87">
              <a:extLst>
                <a:ext uri="{FF2B5EF4-FFF2-40B4-BE49-F238E27FC236}">
                  <a16:creationId xmlns:a16="http://schemas.microsoft.com/office/drawing/2014/main" id="{B84490E2-F2D4-42C6-AAC9-EDA357AFFA82}"/>
                </a:ext>
              </a:extLst>
            </p:cNvPr>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314;p87">
              <a:extLst>
                <a:ext uri="{FF2B5EF4-FFF2-40B4-BE49-F238E27FC236}">
                  <a16:creationId xmlns:a16="http://schemas.microsoft.com/office/drawing/2014/main" id="{ED8CCB6E-3C75-4FF4-A27E-3557C380C770}"/>
                </a:ext>
              </a:extLst>
            </p:cNvPr>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315;p87">
              <a:extLst>
                <a:ext uri="{FF2B5EF4-FFF2-40B4-BE49-F238E27FC236}">
                  <a16:creationId xmlns:a16="http://schemas.microsoft.com/office/drawing/2014/main" id="{0C1B920B-231A-47F9-84E2-E91E564E9CE0}"/>
                </a:ext>
              </a:extLst>
            </p:cNvPr>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316;p87">
              <a:extLst>
                <a:ext uri="{FF2B5EF4-FFF2-40B4-BE49-F238E27FC236}">
                  <a16:creationId xmlns:a16="http://schemas.microsoft.com/office/drawing/2014/main" id="{3E2DFFD7-552E-4637-A9E7-3FF83D3F8D64}"/>
                </a:ext>
              </a:extLst>
            </p:cNvPr>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317;p87">
              <a:extLst>
                <a:ext uri="{FF2B5EF4-FFF2-40B4-BE49-F238E27FC236}">
                  <a16:creationId xmlns:a16="http://schemas.microsoft.com/office/drawing/2014/main" id="{B84211E1-5F40-44AC-849C-E4E900E621A0}"/>
                </a:ext>
              </a:extLst>
            </p:cNvPr>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318;p87">
              <a:extLst>
                <a:ext uri="{FF2B5EF4-FFF2-40B4-BE49-F238E27FC236}">
                  <a16:creationId xmlns:a16="http://schemas.microsoft.com/office/drawing/2014/main" id="{40304E11-7857-42D3-9257-703D10CD4285}"/>
                </a:ext>
              </a:extLst>
            </p:cNvPr>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319;p87">
              <a:extLst>
                <a:ext uri="{FF2B5EF4-FFF2-40B4-BE49-F238E27FC236}">
                  <a16:creationId xmlns:a16="http://schemas.microsoft.com/office/drawing/2014/main" id="{01A47B0E-DD37-421F-A3BC-A9D1C60597C4}"/>
                </a:ext>
              </a:extLst>
            </p:cNvPr>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320;p87">
              <a:extLst>
                <a:ext uri="{FF2B5EF4-FFF2-40B4-BE49-F238E27FC236}">
                  <a16:creationId xmlns:a16="http://schemas.microsoft.com/office/drawing/2014/main" id="{FAC5D5CC-BF97-49B0-B109-3D12BF54B35C}"/>
                </a:ext>
              </a:extLst>
            </p:cNvPr>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321;p87">
              <a:extLst>
                <a:ext uri="{FF2B5EF4-FFF2-40B4-BE49-F238E27FC236}">
                  <a16:creationId xmlns:a16="http://schemas.microsoft.com/office/drawing/2014/main" id="{0E1801E5-C8BA-4C40-AFF8-6F619BFA599E}"/>
                </a:ext>
              </a:extLst>
            </p:cNvPr>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 name="Chart 4">
            <a:extLst>
              <a:ext uri="{FF2B5EF4-FFF2-40B4-BE49-F238E27FC236}">
                <a16:creationId xmlns:a16="http://schemas.microsoft.com/office/drawing/2014/main" id="{0A2647F8-3D96-4EB8-9E8E-34BDE0B123E6}"/>
              </a:ext>
            </a:extLst>
          </p:cNvPr>
          <p:cNvGraphicFramePr/>
          <p:nvPr>
            <p:extLst>
              <p:ext uri="{D42A27DB-BD31-4B8C-83A1-F6EECF244321}">
                <p14:modId xmlns:p14="http://schemas.microsoft.com/office/powerpoint/2010/main" val="1319336909"/>
              </p:ext>
            </p:extLst>
          </p:nvPr>
        </p:nvGraphicFramePr>
        <p:xfrm>
          <a:off x="145005" y="2704760"/>
          <a:ext cx="6159500" cy="408652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Chart 7">
            <a:extLst>
              <a:ext uri="{FF2B5EF4-FFF2-40B4-BE49-F238E27FC236}">
                <a16:creationId xmlns:a16="http://schemas.microsoft.com/office/drawing/2014/main" id="{E57F1A28-F5BA-4E9D-9032-BB2FA0CE9DB6}"/>
              </a:ext>
            </a:extLst>
          </p:cNvPr>
          <p:cNvGraphicFramePr/>
          <p:nvPr>
            <p:extLst>
              <p:ext uri="{D42A27DB-BD31-4B8C-83A1-F6EECF244321}">
                <p14:modId xmlns:p14="http://schemas.microsoft.com/office/powerpoint/2010/main" val="1230699918"/>
              </p:ext>
            </p:extLst>
          </p:nvPr>
        </p:nvGraphicFramePr>
        <p:xfrm>
          <a:off x="6604300" y="2816221"/>
          <a:ext cx="5437104" cy="3996362"/>
        </p:xfrm>
        <a:graphic>
          <a:graphicData uri="http://schemas.openxmlformats.org/drawingml/2006/chart">
            <c:chart xmlns:c="http://schemas.openxmlformats.org/drawingml/2006/chart" xmlns:r="http://schemas.openxmlformats.org/officeDocument/2006/relationships" r:id="rId6"/>
          </a:graphicData>
        </a:graphic>
      </p:graphicFrame>
      <p:sp>
        <p:nvSpPr>
          <p:cNvPr id="23" name="Rectangle: Rounded Corners 22">
            <a:extLst>
              <a:ext uri="{FF2B5EF4-FFF2-40B4-BE49-F238E27FC236}">
                <a16:creationId xmlns:a16="http://schemas.microsoft.com/office/drawing/2014/main" id="{5A21F333-084A-4750-AC0E-8248CCEA8339}"/>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11</a:t>
            </a:r>
            <a:endParaRPr lang="de-DE" b="1" dirty="0">
              <a:solidFill>
                <a:schemeClr val="tx1">
                  <a:lumMod val="50000"/>
                  <a:lumOff val="50000"/>
                </a:schemeClr>
              </a:solidFill>
            </a:endParaRPr>
          </a:p>
        </p:txBody>
      </p:sp>
      <p:grpSp>
        <p:nvGrpSpPr>
          <p:cNvPr id="9" name="Group 8">
            <a:extLst>
              <a:ext uri="{FF2B5EF4-FFF2-40B4-BE49-F238E27FC236}">
                <a16:creationId xmlns:a16="http://schemas.microsoft.com/office/drawing/2014/main" id="{2CEC9CC2-A267-44BF-A7D3-F0CB54BF7684}"/>
              </a:ext>
            </a:extLst>
          </p:cNvPr>
          <p:cNvGrpSpPr>
            <a:grpSpLocks noChangeAspect="1"/>
          </p:cNvGrpSpPr>
          <p:nvPr/>
        </p:nvGrpSpPr>
        <p:grpSpPr>
          <a:xfrm>
            <a:off x="1222139" y="6462047"/>
            <a:ext cx="924557" cy="165612"/>
            <a:chOff x="1016424" y="6438670"/>
            <a:chExt cx="1646944" cy="295010"/>
          </a:xfrm>
        </p:grpSpPr>
        <p:sp>
          <p:nvSpPr>
            <p:cNvPr id="2" name="Star: 5 Points 1">
              <a:extLst>
                <a:ext uri="{FF2B5EF4-FFF2-40B4-BE49-F238E27FC236}">
                  <a16:creationId xmlns:a16="http://schemas.microsoft.com/office/drawing/2014/main" id="{E372C69E-6534-4D82-97EB-80B1A7D19A70}"/>
                </a:ext>
              </a:extLst>
            </p:cNvPr>
            <p:cNvSpPr/>
            <p:nvPr/>
          </p:nvSpPr>
          <p:spPr>
            <a:xfrm>
              <a:off x="1052335" y="6462052"/>
              <a:ext cx="295025" cy="248241"/>
            </a:xfrm>
            <a:prstGeom prst="star5">
              <a:avLst/>
            </a:prstGeom>
            <a:solidFill>
              <a:srgbClr val="00A8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 name="Rectangle: Rounded Corners 2">
              <a:extLst>
                <a:ext uri="{FF2B5EF4-FFF2-40B4-BE49-F238E27FC236}">
                  <a16:creationId xmlns:a16="http://schemas.microsoft.com/office/drawing/2014/main" id="{6560BE37-7D7C-4A24-9AFD-40FC4455191F}"/>
                </a:ext>
              </a:extLst>
            </p:cNvPr>
            <p:cNvSpPr/>
            <p:nvPr/>
          </p:nvSpPr>
          <p:spPr>
            <a:xfrm>
              <a:off x="1016424" y="6438670"/>
              <a:ext cx="1646944" cy="295010"/>
            </a:xfrm>
            <a:prstGeom prst="roundRect">
              <a:avLst/>
            </a:prstGeom>
            <a:noFill/>
            <a:ln w="28575">
              <a:gradFill flip="none" rotWithShape="1">
                <a:gsLst>
                  <a:gs pos="19000">
                    <a:srgbClr val="192D4E"/>
                  </a:gs>
                  <a:gs pos="100000">
                    <a:srgbClr val="F23E6E"/>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Star: 5 Points 25">
              <a:extLst>
                <a:ext uri="{FF2B5EF4-FFF2-40B4-BE49-F238E27FC236}">
                  <a16:creationId xmlns:a16="http://schemas.microsoft.com/office/drawing/2014/main" id="{D27D0D6C-CA69-49B8-A4EB-958EEAB2DA0F}"/>
                </a:ext>
              </a:extLst>
            </p:cNvPr>
            <p:cNvSpPr/>
            <p:nvPr/>
          </p:nvSpPr>
          <p:spPr>
            <a:xfrm>
              <a:off x="1365315" y="6462052"/>
              <a:ext cx="295025" cy="248241"/>
            </a:xfrm>
            <a:prstGeom prst="star5">
              <a:avLst/>
            </a:prstGeom>
            <a:solidFill>
              <a:srgbClr val="00A8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 name="Star: 5 Points 26">
              <a:extLst>
                <a:ext uri="{FF2B5EF4-FFF2-40B4-BE49-F238E27FC236}">
                  <a16:creationId xmlns:a16="http://schemas.microsoft.com/office/drawing/2014/main" id="{C68F1176-9EB7-4BF2-A0F1-ED70E456C38A}"/>
                </a:ext>
              </a:extLst>
            </p:cNvPr>
            <p:cNvSpPr/>
            <p:nvPr/>
          </p:nvSpPr>
          <p:spPr>
            <a:xfrm>
              <a:off x="1678295" y="6462051"/>
              <a:ext cx="295025" cy="248241"/>
            </a:xfrm>
            <a:prstGeom prst="star5">
              <a:avLst/>
            </a:prstGeom>
            <a:solidFill>
              <a:srgbClr val="00A8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8" name="Star: 5 Points 27">
              <a:extLst>
                <a:ext uri="{FF2B5EF4-FFF2-40B4-BE49-F238E27FC236}">
                  <a16:creationId xmlns:a16="http://schemas.microsoft.com/office/drawing/2014/main" id="{6DCEACCF-C607-41DA-89FD-4317719F4027}"/>
                </a:ext>
              </a:extLst>
            </p:cNvPr>
            <p:cNvSpPr/>
            <p:nvPr/>
          </p:nvSpPr>
          <p:spPr>
            <a:xfrm>
              <a:off x="1991275" y="6462051"/>
              <a:ext cx="295025" cy="248241"/>
            </a:xfrm>
            <a:prstGeom prst="star5">
              <a:avLst/>
            </a:prstGeom>
            <a:gradFill flip="none" rotWithShape="1">
              <a:gsLst>
                <a:gs pos="84000">
                  <a:srgbClr val="3D2E1F"/>
                </a:gs>
                <a:gs pos="0">
                  <a:srgbClr val="00A8E1"/>
                </a:gs>
              </a:gsLst>
              <a:lin ang="0" scaled="1"/>
              <a:tileRect/>
            </a:gradFill>
            <a:ln>
              <a:solidFill>
                <a:srgbClr val="00A8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Star: 5 Points 28">
              <a:extLst>
                <a:ext uri="{FF2B5EF4-FFF2-40B4-BE49-F238E27FC236}">
                  <a16:creationId xmlns:a16="http://schemas.microsoft.com/office/drawing/2014/main" id="{F3A9F879-965A-40F2-B48B-F1AAB499AAC7}"/>
                </a:ext>
              </a:extLst>
            </p:cNvPr>
            <p:cNvSpPr/>
            <p:nvPr/>
          </p:nvSpPr>
          <p:spPr>
            <a:xfrm>
              <a:off x="2304255" y="6462051"/>
              <a:ext cx="295025" cy="248241"/>
            </a:xfrm>
            <a:prstGeom prst="star5">
              <a:avLst/>
            </a:prstGeom>
            <a:noFill/>
            <a:ln>
              <a:solidFill>
                <a:srgbClr val="00A8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10" name="Group 9">
            <a:extLst>
              <a:ext uri="{FF2B5EF4-FFF2-40B4-BE49-F238E27FC236}">
                <a16:creationId xmlns:a16="http://schemas.microsoft.com/office/drawing/2014/main" id="{29698B07-2699-4487-9C09-DEB286E1C0A8}"/>
              </a:ext>
            </a:extLst>
          </p:cNvPr>
          <p:cNvGrpSpPr>
            <a:grpSpLocks noChangeAspect="1"/>
          </p:cNvGrpSpPr>
          <p:nvPr/>
        </p:nvGrpSpPr>
        <p:grpSpPr>
          <a:xfrm>
            <a:off x="4095948" y="6531724"/>
            <a:ext cx="924557" cy="165612"/>
            <a:chOff x="3767930" y="6438666"/>
            <a:chExt cx="1646944" cy="295010"/>
          </a:xfrm>
        </p:grpSpPr>
        <p:sp>
          <p:nvSpPr>
            <p:cNvPr id="30" name="Star: 5 Points 29">
              <a:extLst>
                <a:ext uri="{FF2B5EF4-FFF2-40B4-BE49-F238E27FC236}">
                  <a16:creationId xmlns:a16="http://schemas.microsoft.com/office/drawing/2014/main" id="{821653CE-F5DA-4DB7-8347-D30696894461}"/>
                </a:ext>
              </a:extLst>
            </p:cNvPr>
            <p:cNvSpPr/>
            <p:nvPr/>
          </p:nvSpPr>
          <p:spPr>
            <a:xfrm>
              <a:off x="3803841" y="6462048"/>
              <a:ext cx="295025" cy="248241"/>
            </a:xfrm>
            <a:prstGeom prst="star5">
              <a:avLst/>
            </a:prstGeom>
            <a:solidFill>
              <a:srgbClr val="00A8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Rectangle: Rounded Corners 30">
              <a:extLst>
                <a:ext uri="{FF2B5EF4-FFF2-40B4-BE49-F238E27FC236}">
                  <a16:creationId xmlns:a16="http://schemas.microsoft.com/office/drawing/2014/main" id="{DED3F1EA-7C87-49AA-8717-4ADD05D52379}"/>
                </a:ext>
              </a:extLst>
            </p:cNvPr>
            <p:cNvSpPr/>
            <p:nvPr/>
          </p:nvSpPr>
          <p:spPr>
            <a:xfrm>
              <a:off x="3767930" y="6438666"/>
              <a:ext cx="1646944" cy="295010"/>
            </a:xfrm>
            <a:prstGeom prst="roundRect">
              <a:avLst/>
            </a:prstGeom>
            <a:noFill/>
            <a:ln w="28575">
              <a:gradFill flip="none" rotWithShape="1">
                <a:gsLst>
                  <a:gs pos="0">
                    <a:srgbClr val="192D4E"/>
                  </a:gs>
                  <a:gs pos="100000">
                    <a:srgbClr val="E93D6D"/>
                  </a:gs>
                </a:gsLst>
                <a:lin ang="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2" name="Star: 5 Points 31">
              <a:extLst>
                <a:ext uri="{FF2B5EF4-FFF2-40B4-BE49-F238E27FC236}">
                  <a16:creationId xmlns:a16="http://schemas.microsoft.com/office/drawing/2014/main" id="{2FD45E06-51F9-4313-8F19-175EFD37F836}"/>
                </a:ext>
              </a:extLst>
            </p:cNvPr>
            <p:cNvSpPr/>
            <p:nvPr/>
          </p:nvSpPr>
          <p:spPr>
            <a:xfrm>
              <a:off x="4116821" y="6462048"/>
              <a:ext cx="295025" cy="248241"/>
            </a:xfrm>
            <a:prstGeom prst="star5">
              <a:avLst/>
            </a:prstGeom>
            <a:solidFill>
              <a:srgbClr val="00A8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3" name="Star: 5 Points 32">
              <a:extLst>
                <a:ext uri="{FF2B5EF4-FFF2-40B4-BE49-F238E27FC236}">
                  <a16:creationId xmlns:a16="http://schemas.microsoft.com/office/drawing/2014/main" id="{62F86DFF-4408-4EF9-896A-6C955431A1D2}"/>
                </a:ext>
              </a:extLst>
            </p:cNvPr>
            <p:cNvSpPr/>
            <p:nvPr/>
          </p:nvSpPr>
          <p:spPr>
            <a:xfrm>
              <a:off x="4429801" y="6462047"/>
              <a:ext cx="295025" cy="248241"/>
            </a:xfrm>
            <a:prstGeom prst="star5">
              <a:avLst/>
            </a:prstGeom>
            <a:solidFill>
              <a:srgbClr val="00A8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4" name="Star: 5 Points 33">
              <a:extLst>
                <a:ext uri="{FF2B5EF4-FFF2-40B4-BE49-F238E27FC236}">
                  <a16:creationId xmlns:a16="http://schemas.microsoft.com/office/drawing/2014/main" id="{43D55681-DDE0-4FA1-B406-9E77E3761295}"/>
                </a:ext>
              </a:extLst>
            </p:cNvPr>
            <p:cNvSpPr/>
            <p:nvPr/>
          </p:nvSpPr>
          <p:spPr>
            <a:xfrm>
              <a:off x="4742781" y="6462047"/>
              <a:ext cx="295025" cy="248241"/>
            </a:xfrm>
            <a:prstGeom prst="star5">
              <a:avLst/>
            </a:prstGeom>
            <a:solidFill>
              <a:srgbClr val="00A8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5" name="Star: 5 Points 34">
              <a:extLst>
                <a:ext uri="{FF2B5EF4-FFF2-40B4-BE49-F238E27FC236}">
                  <a16:creationId xmlns:a16="http://schemas.microsoft.com/office/drawing/2014/main" id="{9DD4706A-CFA2-47D3-AA3E-7465547EA539}"/>
                </a:ext>
              </a:extLst>
            </p:cNvPr>
            <p:cNvSpPr/>
            <p:nvPr/>
          </p:nvSpPr>
          <p:spPr>
            <a:xfrm>
              <a:off x="5055761" y="6462047"/>
              <a:ext cx="295025" cy="248241"/>
            </a:xfrm>
            <a:prstGeom prst="star5">
              <a:avLst/>
            </a:prstGeom>
            <a:gradFill>
              <a:gsLst>
                <a:gs pos="72000">
                  <a:srgbClr val="3D2E1F"/>
                </a:gs>
                <a:gs pos="0">
                  <a:srgbClr val="00A8E1"/>
                </a:gs>
              </a:gsLst>
              <a:lin ang="0" scaled="1"/>
            </a:gradFill>
            <a:ln>
              <a:solidFill>
                <a:srgbClr val="00A8E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Tree>
    <p:extLst>
      <p:ext uri="{BB962C8B-B14F-4D97-AF65-F5344CB8AC3E}">
        <p14:creationId xmlns:p14="http://schemas.microsoft.com/office/powerpoint/2010/main" val="989463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1000"/>
                                        <p:tgtEl>
                                          <p:spTgt spid="5"/>
                                        </p:tgtEl>
                                      </p:cBhvr>
                                    </p:animEffect>
                                  </p:childTnLst>
                                </p:cTn>
                              </p:par>
                            </p:childTnLst>
                          </p:cTn>
                        </p:par>
                        <p:par>
                          <p:cTn id="11" fill="hold">
                            <p:stCondLst>
                              <p:cond delay="1000"/>
                            </p:stCondLst>
                            <p:childTnLst>
                              <p:par>
                                <p:cTn id="12" presetID="22" presetClass="entr" presetSubtype="8" fill="hold" nodeType="after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left)">
                                      <p:cBhvr>
                                        <p:cTn id="14" dur="1000"/>
                                        <p:tgtEl>
                                          <p:spTgt spid="9"/>
                                        </p:tgtEl>
                                      </p:cBhvr>
                                    </p:animEffect>
                                  </p:childTnLst>
                                </p:cTn>
                              </p:par>
                              <p:par>
                                <p:cTn id="15" presetID="22" presetClass="entr" presetSubtype="8" fill="hold" nodeType="withEffect">
                                  <p:stCondLst>
                                    <p:cond delay="1500"/>
                                  </p:stCondLst>
                                  <p:childTnLst>
                                    <p:set>
                                      <p:cBhvr>
                                        <p:cTn id="16" dur="1" fill="hold">
                                          <p:stCondLst>
                                            <p:cond delay="0"/>
                                          </p:stCondLst>
                                        </p:cTn>
                                        <p:tgtEl>
                                          <p:spTgt spid="10"/>
                                        </p:tgtEl>
                                        <p:attrNameLst>
                                          <p:attrName>style.visibility</p:attrName>
                                        </p:attrNameLst>
                                      </p:cBhvr>
                                      <p:to>
                                        <p:strVal val="visible"/>
                                      </p:to>
                                    </p:set>
                                    <p:animEffect transition="in" filter="wipe(left)">
                                      <p:cBhvr>
                                        <p:cTn id="17" dur="10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down)">
                                      <p:cBhvr>
                                        <p:cTn id="27"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Graphic spid="5" grpId="0">
        <p:bldAsOne/>
      </p:bldGraphic>
      <p:bldGraphic spid="8" grpId="0">
        <p:bldAsOne/>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Rectangle 88">
            <a:extLst>
              <a:ext uri="{FF2B5EF4-FFF2-40B4-BE49-F238E27FC236}">
                <a16:creationId xmlns:a16="http://schemas.microsoft.com/office/drawing/2014/main" id="{D2A8D4B5-110C-40C0-8859-E40CBFD67FD9}"/>
              </a:ext>
            </a:extLst>
          </p:cNvPr>
          <p:cNvSpPr/>
          <p:nvPr/>
        </p:nvSpPr>
        <p:spPr>
          <a:xfrm>
            <a:off x="0" y="0"/>
            <a:ext cx="12192000" cy="6858000"/>
          </a:xfrm>
          <a:prstGeom prst="rect">
            <a:avLst/>
          </a:prstGeom>
          <a:blipFill>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0887EBDA-350A-490E-8B10-E6BCBE7C1C12}"/>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sp>
        <p:nvSpPr>
          <p:cNvPr id="16" name="TextBox 15">
            <a:extLst>
              <a:ext uri="{FF2B5EF4-FFF2-40B4-BE49-F238E27FC236}">
                <a16:creationId xmlns:a16="http://schemas.microsoft.com/office/drawing/2014/main" id="{79A67517-E11C-4180-AD60-10C6A4A87F8F}"/>
              </a:ext>
            </a:extLst>
          </p:cNvPr>
          <p:cNvSpPr txBox="1"/>
          <p:nvPr/>
        </p:nvSpPr>
        <p:spPr>
          <a:xfrm>
            <a:off x="2928781" y="2095844"/>
            <a:ext cx="6334438" cy="1200329"/>
          </a:xfrm>
          <a:prstGeom prst="rect">
            <a:avLst/>
          </a:prstGeom>
          <a:noFill/>
        </p:spPr>
        <p:txBody>
          <a:bodyPr wrap="square" rtlCol="0">
            <a:spAutoFit/>
          </a:bodyPr>
          <a:lstStyle/>
          <a:p>
            <a:pPr algn="ctr"/>
            <a:r>
              <a:rPr lang="de-DE" sz="3600" dirty="0">
                <a:solidFill>
                  <a:schemeClr val="bg1"/>
                </a:solidFill>
              </a:rPr>
              <a:t>Impact of Customer Support Interactions on Feedback Ratings</a:t>
            </a:r>
          </a:p>
        </p:txBody>
      </p:sp>
      <p:grpSp>
        <p:nvGrpSpPr>
          <p:cNvPr id="38" name="Google Shape;10308;p87">
            <a:extLst>
              <a:ext uri="{FF2B5EF4-FFF2-40B4-BE49-F238E27FC236}">
                <a16:creationId xmlns:a16="http://schemas.microsoft.com/office/drawing/2014/main" id="{354DE227-5C84-4B4A-8CEF-56828361D87A}"/>
              </a:ext>
            </a:extLst>
          </p:cNvPr>
          <p:cNvGrpSpPr>
            <a:grpSpLocks noChangeAspect="1"/>
          </p:cNvGrpSpPr>
          <p:nvPr/>
        </p:nvGrpSpPr>
        <p:grpSpPr>
          <a:xfrm>
            <a:off x="5576804" y="268706"/>
            <a:ext cx="1038392" cy="1043904"/>
            <a:chOff x="7098912" y="1969392"/>
            <a:chExt cx="359651" cy="361560"/>
          </a:xfrm>
          <a:solidFill>
            <a:schemeClr val="bg1"/>
          </a:solidFill>
        </p:grpSpPr>
        <p:sp>
          <p:nvSpPr>
            <p:cNvPr id="39" name="Google Shape;10309;p87">
              <a:extLst>
                <a:ext uri="{FF2B5EF4-FFF2-40B4-BE49-F238E27FC236}">
                  <a16:creationId xmlns:a16="http://schemas.microsoft.com/office/drawing/2014/main" id="{DF024B38-0A0F-4552-9727-5441FC46319B}"/>
                </a:ext>
              </a:extLst>
            </p:cNvPr>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310;p87">
              <a:extLst>
                <a:ext uri="{FF2B5EF4-FFF2-40B4-BE49-F238E27FC236}">
                  <a16:creationId xmlns:a16="http://schemas.microsoft.com/office/drawing/2014/main" id="{F208BA30-B4B4-46E2-81DB-ACFCFD41669A}"/>
                </a:ext>
              </a:extLst>
            </p:cNvPr>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311;p87">
              <a:extLst>
                <a:ext uri="{FF2B5EF4-FFF2-40B4-BE49-F238E27FC236}">
                  <a16:creationId xmlns:a16="http://schemas.microsoft.com/office/drawing/2014/main" id="{6A5D9EBC-F5C0-43BD-9FA5-CACCFC319E13}"/>
                </a:ext>
              </a:extLst>
            </p:cNvPr>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312;p87">
              <a:extLst>
                <a:ext uri="{FF2B5EF4-FFF2-40B4-BE49-F238E27FC236}">
                  <a16:creationId xmlns:a16="http://schemas.microsoft.com/office/drawing/2014/main" id="{2A0AE828-7A7D-411C-8813-47D7040190DD}"/>
                </a:ext>
              </a:extLst>
            </p:cNvPr>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313;p87">
              <a:extLst>
                <a:ext uri="{FF2B5EF4-FFF2-40B4-BE49-F238E27FC236}">
                  <a16:creationId xmlns:a16="http://schemas.microsoft.com/office/drawing/2014/main" id="{B84490E2-F2D4-42C6-AAC9-EDA357AFFA82}"/>
                </a:ext>
              </a:extLst>
            </p:cNvPr>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314;p87">
              <a:extLst>
                <a:ext uri="{FF2B5EF4-FFF2-40B4-BE49-F238E27FC236}">
                  <a16:creationId xmlns:a16="http://schemas.microsoft.com/office/drawing/2014/main" id="{ED8CCB6E-3C75-4FF4-A27E-3557C380C770}"/>
                </a:ext>
              </a:extLst>
            </p:cNvPr>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315;p87">
              <a:extLst>
                <a:ext uri="{FF2B5EF4-FFF2-40B4-BE49-F238E27FC236}">
                  <a16:creationId xmlns:a16="http://schemas.microsoft.com/office/drawing/2014/main" id="{0C1B920B-231A-47F9-84E2-E91E564E9CE0}"/>
                </a:ext>
              </a:extLst>
            </p:cNvPr>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316;p87">
              <a:extLst>
                <a:ext uri="{FF2B5EF4-FFF2-40B4-BE49-F238E27FC236}">
                  <a16:creationId xmlns:a16="http://schemas.microsoft.com/office/drawing/2014/main" id="{3E2DFFD7-552E-4637-A9E7-3FF83D3F8D64}"/>
                </a:ext>
              </a:extLst>
            </p:cNvPr>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317;p87">
              <a:extLst>
                <a:ext uri="{FF2B5EF4-FFF2-40B4-BE49-F238E27FC236}">
                  <a16:creationId xmlns:a16="http://schemas.microsoft.com/office/drawing/2014/main" id="{B84211E1-5F40-44AC-849C-E4E900E621A0}"/>
                </a:ext>
              </a:extLst>
            </p:cNvPr>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318;p87">
              <a:extLst>
                <a:ext uri="{FF2B5EF4-FFF2-40B4-BE49-F238E27FC236}">
                  <a16:creationId xmlns:a16="http://schemas.microsoft.com/office/drawing/2014/main" id="{40304E11-7857-42D3-9257-703D10CD4285}"/>
                </a:ext>
              </a:extLst>
            </p:cNvPr>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319;p87">
              <a:extLst>
                <a:ext uri="{FF2B5EF4-FFF2-40B4-BE49-F238E27FC236}">
                  <a16:creationId xmlns:a16="http://schemas.microsoft.com/office/drawing/2014/main" id="{01A47B0E-DD37-421F-A3BC-A9D1C60597C4}"/>
                </a:ext>
              </a:extLst>
            </p:cNvPr>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320;p87">
              <a:extLst>
                <a:ext uri="{FF2B5EF4-FFF2-40B4-BE49-F238E27FC236}">
                  <a16:creationId xmlns:a16="http://schemas.microsoft.com/office/drawing/2014/main" id="{FAC5D5CC-BF97-49B0-B109-3D12BF54B35C}"/>
                </a:ext>
              </a:extLst>
            </p:cNvPr>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321;p87">
              <a:extLst>
                <a:ext uri="{FF2B5EF4-FFF2-40B4-BE49-F238E27FC236}">
                  <a16:creationId xmlns:a16="http://schemas.microsoft.com/office/drawing/2014/main" id="{0E1801E5-C8BA-4C40-AFF8-6F619BFA599E}"/>
                </a:ext>
              </a:extLst>
            </p:cNvPr>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 name="Chart 4">
            <a:extLst>
              <a:ext uri="{FF2B5EF4-FFF2-40B4-BE49-F238E27FC236}">
                <a16:creationId xmlns:a16="http://schemas.microsoft.com/office/drawing/2014/main" id="{0A2647F8-3D96-4EB8-9E8E-34BDE0B123E6}"/>
              </a:ext>
            </a:extLst>
          </p:cNvPr>
          <p:cNvGraphicFramePr/>
          <p:nvPr/>
        </p:nvGraphicFramePr>
        <p:xfrm>
          <a:off x="49617" y="2771142"/>
          <a:ext cx="6159500" cy="408652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4" name="Chart 13">
            <a:extLst>
              <a:ext uri="{FF2B5EF4-FFF2-40B4-BE49-F238E27FC236}">
                <a16:creationId xmlns:a16="http://schemas.microsoft.com/office/drawing/2014/main" id="{A1B5BC56-1551-4442-B9D4-4D10571FC845}"/>
              </a:ext>
            </a:extLst>
          </p:cNvPr>
          <p:cNvGraphicFramePr/>
          <p:nvPr>
            <p:extLst>
              <p:ext uri="{D42A27DB-BD31-4B8C-83A1-F6EECF244321}">
                <p14:modId xmlns:p14="http://schemas.microsoft.com/office/powerpoint/2010/main" val="2403307660"/>
              </p:ext>
            </p:extLst>
          </p:nvPr>
        </p:nvGraphicFramePr>
        <p:xfrm>
          <a:off x="49617" y="3113314"/>
          <a:ext cx="12192000" cy="3286229"/>
        </p:xfrm>
        <a:graphic>
          <a:graphicData uri="http://schemas.openxmlformats.org/drawingml/2006/chart">
            <c:chart xmlns:c="http://schemas.openxmlformats.org/drawingml/2006/chart" xmlns:r="http://schemas.openxmlformats.org/officeDocument/2006/relationships" r:id="rId6"/>
          </a:graphicData>
        </a:graphic>
      </p:graphicFrame>
      <p:sp>
        <p:nvSpPr>
          <p:cNvPr id="46" name="Rectangle: Rounded Corners 45">
            <a:extLst>
              <a:ext uri="{FF2B5EF4-FFF2-40B4-BE49-F238E27FC236}">
                <a16:creationId xmlns:a16="http://schemas.microsoft.com/office/drawing/2014/main" id="{A26C0BDB-004F-421B-8E9C-91898BBC1C5E}"/>
              </a:ext>
            </a:extLst>
          </p:cNvPr>
          <p:cNvSpPr/>
          <p:nvPr/>
        </p:nvSpPr>
        <p:spPr>
          <a:xfrm>
            <a:off x="2653796" y="6446916"/>
            <a:ext cx="577850" cy="201717"/>
          </a:xfrm>
          <a:prstGeom prst="roundRect">
            <a:avLst>
              <a:gd name="adj" fmla="val 50000"/>
            </a:avLst>
          </a:prstGeom>
          <a:solidFill>
            <a:srgbClr val="192D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5" name="Rectangle: Rounded Corners 54">
            <a:extLst>
              <a:ext uri="{FF2B5EF4-FFF2-40B4-BE49-F238E27FC236}">
                <a16:creationId xmlns:a16="http://schemas.microsoft.com/office/drawing/2014/main" id="{55A4FFF6-B9CD-4329-92D5-6D355F998EF5}"/>
              </a:ext>
            </a:extLst>
          </p:cNvPr>
          <p:cNvSpPr/>
          <p:nvPr/>
        </p:nvSpPr>
        <p:spPr>
          <a:xfrm>
            <a:off x="4025426" y="6452372"/>
            <a:ext cx="577850" cy="201717"/>
          </a:xfrm>
          <a:prstGeom prst="roundRect">
            <a:avLst>
              <a:gd name="adj" fmla="val 50000"/>
            </a:avLst>
          </a:prstGeom>
          <a:solidFill>
            <a:srgbClr val="FCBF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6" name="Rectangle: Rounded Corners 55">
            <a:extLst>
              <a:ext uri="{FF2B5EF4-FFF2-40B4-BE49-F238E27FC236}">
                <a16:creationId xmlns:a16="http://schemas.microsoft.com/office/drawing/2014/main" id="{AA575BEA-113E-4644-8FF5-B2E2863F6EF0}"/>
              </a:ext>
            </a:extLst>
          </p:cNvPr>
          <p:cNvSpPr/>
          <p:nvPr/>
        </p:nvSpPr>
        <p:spPr>
          <a:xfrm>
            <a:off x="5603254" y="6436210"/>
            <a:ext cx="577850" cy="201717"/>
          </a:xfrm>
          <a:prstGeom prst="roundRect">
            <a:avLst>
              <a:gd name="adj" fmla="val 50000"/>
            </a:avLst>
          </a:prstGeom>
          <a:solidFill>
            <a:srgbClr val="F23E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7" name="TextBox 56">
            <a:extLst>
              <a:ext uri="{FF2B5EF4-FFF2-40B4-BE49-F238E27FC236}">
                <a16:creationId xmlns:a16="http://schemas.microsoft.com/office/drawing/2014/main" id="{EE2041B1-4365-4148-ABA4-8D042438EB76}"/>
              </a:ext>
            </a:extLst>
          </p:cNvPr>
          <p:cNvSpPr txBox="1"/>
          <p:nvPr/>
        </p:nvSpPr>
        <p:spPr>
          <a:xfrm>
            <a:off x="3264462" y="6383181"/>
            <a:ext cx="732132" cy="307777"/>
          </a:xfrm>
          <a:prstGeom prst="rect">
            <a:avLst/>
          </a:prstGeom>
          <a:noFill/>
        </p:spPr>
        <p:txBody>
          <a:bodyPr wrap="square" rtlCol="0">
            <a:spAutoFit/>
          </a:bodyPr>
          <a:lstStyle/>
          <a:p>
            <a:r>
              <a:rPr lang="de-DE" sz="1400" dirty="0">
                <a:solidFill>
                  <a:schemeClr val="bg1"/>
                </a:solidFill>
              </a:rPr>
              <a:t>3 – 3,4</a:t>
            </a:r>
            <a:endParaRPr lang="de-DE" dirty="0">
              <a:solidFill>
                <a:schemeClr val="bg1"/>
              </a:solidFill>
            </a:endParaRPr>
          </a:p>
        </p:txBody>
      </p:sp>
      <p:sp>
        <p:nvSpPr>
          <p:cNvPr id="58" name="TextBox 57">
            <a:extLst>
              <a:ext uri="{FF2B5EF4-FFF2-40B4-BE49-F238E27FC236}">
                <a16:creationId xmlns:a16="http://schemas.microsoft.com/office/drawing/2014/main" id="{D35971A7-F7CF-4EDF-BBE7-31304D8B6563}"/>
              </a:ext>
            </a:extLst>
          </p:cNvPr>
          <p:cNvSpPr txBox="1"/>
          <p:nvPr/>
        </p:nvSpPr>
        <p:spPr>
          <a:xfrm>
            <a:off x="4708786" y="6383181"/>
            <a:ext cx="865636" cy="307777"/>
          </a:xfrm>
          <a:prstGeom prst="rect">
            <a:avLst/>
          </a:prstGeom>
          <a:noFill/>
        </p:spPr>
        <p:txBody>
          <a:bodyPr wrap="square" rtlCol="0">
            <a:spAutoFit/>
          </a:bodyPr>
          <a:lstStyle/>
          <a:p>
            <a:r>
              <a:rPr lang="de-DE" sz="1400" dirty="0">
                <a:solidFill>
                  <a:schemeClr val="bg1"/>
                </a:solidFill>
              </a:rPr>
              <a:t>3,4 – 3,9</a:t>
            </a:r>
            <a:endParaRPr lang="de-DE" dirty="0">
              <a:solidFill>
                <a:schemeClr val="bg1"/>
              </a:solidFill>
            </a:endParaRPr>
          </a:p>
        </p:txBody>
      </p:sp>
      <p:sp>
        <p:nvSpPr>
          <p:cNvPr id="59" name="TextBox 58">
            <a:extLst>
              <a:ext uri="{FF2B5EF4-FFF2-40B4-BE49-F238E27FC236}">
                <a16:creationId xmlns:a16="http://schemas.microsoft.com/office/drawing/2014/main" id="{0F4D66D1-2E27-48D8-ABA1-FEFC27EDAFB1}"/>
              </a:ext>
            </a:extLst>
          </p:cNvPr>
          <p:cNvSpPr txBox="1"/>
          <p:nvPr/>
        </p:nvSpPr>
        <p:spPr>
          <a:xfrm>
            <a:off x="6311547" y="6390288"/>
            <a:ext cx="761928" cy="307777"/>
          </a:xfrm>
          <a:prstGeom prst="rect">
            <a:avLst/>
          </a:prstGeom>
          <a:noFill/>
        </p:spPr>
        <p:txBody>
          <a:bodyPr wrap="square" rtlCol="0">
            <a:spAutoFit/>
          </a:bodyPr>
          <a:lstStyle/>
          <a:p>
            <a:r>
              <a:rPr lang="de-DE" sz="1400" dirty="0">
                <a:solidFill>
                  <a:schemeClr val="bg1"/>
                </a:solidFill>
              </a:rPr>
              <a:t>4 – 4,4</a:t>
            </a:r>
            <a:endParaRPr lang="de-DE" dirty="0">
              <a:solidFill>
                <a:schemeClr val="bg1"/>
              </a:solidFill>
            </a:endParaRPr>
          </a:p>
        </p:txBody>
      </p:sp>
      <p:sp>
        <p:nvSpPr>
          <p:cNvPr id="32" name="Rectangle: Rounded Corners 31">
            <a:extLst>
              <a:ext uri="{FF2B5EF4-FFF2-40B4-BE49-F238E27FC236}">
                <a16:creationId xmlns:a16="http://schemas.microsoft.com/office/drawing/2014/main" id="{5479FF5D-1FAE-495D-8F0E-275458747615}"/>
              </a:ext>
            </a:extLst>
          </p:cNvPr>
          <p:cNvSpPr/>
          <p:nvPr/>
        </p:nvSpPr>
        <p:spPr>
          <a:xfrm>
            <a:off x="7184150" y="6446916"/>
            <a:ext cx="577850" cy="201717"/>
          </a:xfrm>
          <a:prstGeom prst="roundRect">
            <a:avLst>
              <a:gd name="adj" fmla="val 50000"/>
            </a:avLst>
          </a:prstGeom>
          <a:solidFill>
            <a:srgbClr val="06CB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3" name="Rectangle: Rounded Corners 32">
            <a:extLst>
              <a:ext uri="{FF2B5EF4-FFF2-40B4-BE49-F238E27FC236}">
                <a16:creationId xmlns:a16="http://schemas.microsoft.com/office/drawing/2014/main" id="{37AFCE2D-6B4A-408C-B9D3-759EEB6BA5DF}"/>
              </a:ext>
            </a:extLst>
          </p:cNvPr>
          <p:cNvSpPr/>
          <p:nvPr/>
        </p:nvSpPr>
        <p:spPr>
          <a:xfrm>
            <a:off x="8720028" y="6436209"/>
            <a:ext cx="577850" cy="201717"/>
          </a:xfrm>
          <a:prstGeom prst="roundRect">
            <a:avLst>
              <a:gd name="adj" fmla="val 50000"/>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5" name="TextBox 34">
            <a:extLst>
              <a:ext uri="{FF2B5EF4-FFF2-40B4-BE49-F238E27FC236}">
                <a16:creationId xmlns:a16="http://schemas.microsoft.com/office/drawing/2014/main" id="{99191F13-0AE6-4056-848D-E73BD101A7FC}"/>
              </a:ext>
            </a:extLst>
          </p:cNvPr>
          <p:cNvSpPr txBox="1"/>
          <p:nvPr/>
        </p:nvSpPr>
        <p:spPr>
          <a:xfrm>
            <a:off x="7794816" y="6383181"/>
            <a:ext cx="815518" cy="307777"/>
          </a:xfrm>
          <a:prstGeom prst="rect">
            <a:avLst/>
          </a:prstGeom>
          <a:noFill/>
        </p:spPr>
        <p:txBody>
          <a:bodyPr wrap="square" rtlCol="0">
            <a:spAutoFit/>
          </a:bodyPr>
          <a:lstStyle/>
          <a:p>
            <a:r>
              <a:rPr lang="de-DE" sz="1400" dirty="0">
                <a:solidFill>
                  <a:schemeClr val="bg1"/>
                </a:solidFill>
              </a:rPr>
              <a:t>4,4 – 4,9</a:t>
            </a:r>
            <a:endParaRPr lang="de-DE" dirty="0">
              <a:solidFill>
                <a:schemeClr val="bg1"/>
              </a:solidFill>
            </a:endParaRPr>
          </a:p>
        </p:txBody>
      </p:sp>
      <p:sp>
        <p:nvSpPr>
          <p:cNvPr id="36" name="TextBox 35">
            <a:extLst>
              <a:ext uri="{FF2B5EF4-FFF2-40B4-BE49-F238E27FC236}">
                <a16:creationId xmlns:a16="http://schemas.microsoft.com/office/drawing/2014/main" id="{6B77C1AC-9890-474F-B81D-EAF464016945}"/>
              </a:ext>
            </a:extLst>
          </p:cNvPr>
          <p:cNvSpPr txBox="1"/>
          <p:nvPr/>
        </p:nvSpPr>
        <p:spPr>
          <a:xfrm>
            <a:off x="9423962" y="6383181"/>
            <a:ext cx="278572" cy="307777"/>
          </a:xfrm>
          <a:prstGeom prst="rect">
            <a:avLst/>
          </a:prstGeom>
          <a:noFill/>
        </p:spPr>
        <p:txBody>
          <a:bodyPr wrap="square" rtlCol="0">
            <a:spAutoFit/>
          </a:bodyPr>
          <a:lstStyle/>
          <a:p>
            <a:r>
              <a:rPr lang="de-DE" sz="1400" dirty="0">
                <a:solidFill>
                  <a:schemeClr val="bg1"/>
                </a:solidFill>
              </a:rPr>
              <a:t>5</a:t>
            </a:r>
            <a:endParaRPr lang="de-DE" dirty="0">
              <a:solidFill>
                <a:schemeClr val="bg1"/>
              </a:solidFill>
            </a:endParaRPr>
          </a:p>
        </p:txBody>
      </p:sp>
      <p:sp>
        <p:nvSpPr>
          <p:cNvPr id="41" name="Rectangle: Rounded Corners 40">
            <a:extLst>
              <a:ext uri="{FF2B5EF4-FFF2-40B4-BE49-F238E27FC236}">
                <a16:creationId xmlns:a16="http://schemas.microsoft.com/office/drawing/2014/main" id="{5A3B64C9-BC04-42C4-9DF8-1BEAA28AB6D4}"/>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12</a:t>
            </a:r>
            <a:endParaRPr lang="de-DE" b="1" dirty="0">
              <a:solidFill>
                <a:schemeClr val="tx1">
                  <a:lumMod val="50000"/>
                  <a:lumOff val="50000"/>
                </a:schemeClr>
              </a:solidFill>
            </a:endParaRPr>
          </a:p>
        </p:txBody>
      </p:sp>
    </p:spTree>
    <p:extLst>
      <p:ext uri="{BB962C8B-B14F-4D97-AF65-F5344CB8AC3E}">
        <p14:creationId xmlns:p14="http://schemas.microsoft.com/office/powerpoint/2010/main" val="1785871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4">
                                            <p:graphicEl>
                                              <a:chart seriesIdx="-3" categoryIdx="-3" bldStep="gridLegend"/>
                                            </p:graphicEl>
                                          </p:spTgt>
                                        </p:tgtEl>
                                        <p:attrNameLst>
                                          <p:attrName>style.visibility</p:attrName>
                                        </p:attrNameLst>
                                      </p:cBhvr>
                                      <p:to>
                                        <p:strVal val="visible"/>
                                      </p:to>
                                    </p:set>
                                    <p:animEffect transition="in" filter="wipe(down)">
                                      <p:cBhvr>
                                        <p:cTn id="7" dur="500"/>
                                        <p:tgtEl>
                                          <p:spTgt spid="14">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graphicEl>
                                              <a:chart seriesIdx="-4" categoryIdx="0" bldStep="category"/>
                                            </p:graphicEl>
                                          </p:spTgt>
                                        </p:tgtEl>
                                        <p:attrNameLst>
                                          <p:attrName>style.visibility</p:attrName>
                                        </p:attrNameLst>
                                      </p:cBhvr>
                                      <p:to>
                                        <p:strVal val="visible"/>
                                      </p:to>
                                    </p:set>
                                    <p:animEffect transition="in" filter="wipe(down)">
                                      <p:cBhvr>
                                        <p:cTn id="12" dur="500"/>
                                        <p:tgtEl>
                                          <p:spTgt spid="14">
                                            <p:graphicEl>
                                              <a:chart seriesIdx="-4" categoryIdx="0" bldStep="category"/>
                                            </p:graphic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4">
                                            <p:graphicEl>
                                              <a:chart seriesIdx="-4" categoryIdx="1" bldStep="category"/>
                                            </p:graphicEl>
                                          </p:spTgt>
                                        </p:tgtEl>
                                        <p:attrNameLst>
                                          <p:attrName>style.visibility</p:attrName>
                                        </p:attrNameLst>
                                      </p:cBhvr>
                                      <p:to>
                                        <p:strVal val="visible"/>
                                      </p:to>
                                    </p:set>
                                    <p:animEffect transition="in" filter="wipe(down)">
                                      <p:cBhvr>
                                        <p:cTn id="15" dur="500"/>
                                        <p:tgtEl>
                                          <p:spTgt spid="14">
                                            <p:graphicEl>
                                              <a:chart seriesIdx="-4" categoryIdx="1" bldStep="category"/>
                                            </p:graphic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14">
                                            <p:graphicEl>
                                              <a:chart seriesIdx="-4" categoryIdx="2" bldStep="category"/>
                                            </p:graphicEl>
                                          </p:spTgt>
                                        </p:tgtEl>
                                        <p:attrNameLst>
                                          <p:attrName>style.visibility</p:attrName>
                                        </p:attrNameLst>
                                      </p:cBhvr>
                                      <p:to>
                                        <p:strVal val="visible"/>
                                      </p:to>
                                    </p:set>
                                    <p:animEffect transition="in" filter="wipe(down)">
                                      <p:cBhvr>
                                        <p:cTn id="18" dur="500"/>
                                        <p:tgtEl>
                                          <p:spTgt spid="14">
                                            <p:graphicEl>
                                              <a:chart seriesIdx="-4" categoryIdx="2" bldStep="category"/>
                                            </p:graphicEl>
                                          </p:spTgt>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14">
                                            <p:graphicEl>
                                              <a:chart seriesIdx="-4" categoryIdx="3" bldStep="category"/>
                                            </p:graphicEl>
                                          </p:spTgt>
                                        </p:tgtEl>
                                        <p:attrNameLst>
                                          <p:attrName>style.visibility</p:attrName>
                                        </p:attrNameLst>
                                      </p:cBhvr>
                                      <p:to>
                                        <p:strVal val="visible"/>
                                      </p:to>
                                    </p:set>
                                    <p:animEffect transition="in" filter="wipe(down)">
                                      <p:cBhvr>
                                        <p:cTn id="21" dur="500"/>
                                        <p:tgtEl>
                                          <p:spTgt spid="14">
                                            <p:graphicEl>
                                              <a:chart seriesIdx="-4" categoryIdx="3" bldStep="category"/>
                                            </p:graphicEl>
                                          </p:spTgt>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4">
                                            <p:graphicEl>
                                              <a:chart seriesIdx="-4" categoryIdx="4" bldStep="category"/>
                                            </p:graphicEl>
                                          </p:spTgt>
                                        </p:tgtEl>
                                        <p:attrNameLst>
                                          <p:attrName>style.visibility</p:attrName>
                                        </p:attrNameLst>
                                      </p:cBhvr>
                                      <p:to>
                                        <p:strVal val="visible"/>
                                      </p:to>
                                    </p:set>
                                    <p:animEffect transition="in" filter="wipe(down)">
                                      <p:cBhvr>
                                        <p:cTn id="24" dur="500"/>
                                        <p:tgtEl>
                                          <p:spTgt spid="14">
                                            <p:graphicEl>
                                              <a:chart seriesIdx="-4" categoryIdx="4" bldStep="category"/>
                                            </p:graphicEl>
                                          </p:spTgt>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4">
                                            <p:graphicEl>
                                              <a:chart seriesIdx="-4" categoryIdx="5" bldStep="category"/>
                                            </p:graphicEl>
                                          </p:spTgt>
                                        </p:tgtEl>
                                        <p:attrNameLst>
                                          <p:attrName>style.visibility</p:attrName>
                                        </p:attrNameLst>
                                      </p:cBhvr>
                                      <p:to>
                                        <p:strVal val="visible"/>
                                      </p:to>
                                    </p:set>
                                    <p:animEffect transition="in" filter="wipe(down)">
                                      <p:cBhvr>
                                        <p:cTn id="27" dur="500"/>
                                        <p:tgtEl>
                                          <p:spTgt spid="14">
                                            <p:graphicEl>
                                              <a:chart seriesIdx="-4" categoryIdx="5" bldStep="category"/>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xit" presetSubtype="1" fill="hold" grpId="11" nodeType="clickEffect">
                                  <p:stCondLst>
                                    <p:cond delay="0"/>
                                  </p:stCondLst>
                                  <p:childTnLst>
                                    <p:animEffect transition="out" filter="wipe(up)">
                                      <p:cBhvr>
                                        <p:cTn id="31" dur="500"/>
                                        <p:tgtEl>
                                          <p:spTgt spid="14">
                                            <p:graphicEl>
                                              <a:chart seriesIdx="-4" categoryIdx="4" bldStep="category"/>
                                            </p:graphicEl>
                                          </p:spTgt>
                                        </p:tgtEl>
                                      </p:cBhvr>
                                    </p:animEffect>
                                    <p:set>
                                      <p:cBhvr>
                                        <p:cTn id="32" dur="1" fill="hold">
                                          <p:stCondLst>
                                            <p:cond delay="499"/>
                                          </p:stCondLst>
                                        </p:cTn>
                                        <p:tgtEl>
                                          <p:spTgt spid="14">
                                            <p:graphicEl>
                                              <a:chart seriesIdx="-4" categoryIdx="4" bldStep="category"/>
                                            </p:graphicEl>
                                          </p:spTgt>
                                        </p:tgtEl>
                                        <p:attrNameLst>
                                          <p:attrName>style.visibility</p:attrName>
                                        </p:attrNameLst>
                                      </p:cBhvr>
                                      <p:to>
                                        <p:strVal val="hidden"/>
                                      </p:to>
                                    </p:set>
                                  </p:childTnLst>
                                </p:cTn>
                              </p:par>
                              <p:par>
                                <p:cTn id="33" presetID="22" presetClass="exit" presetSubtype="1" fill="hold" grpId="11" nodeType="withEffect">
                                  <p:stCondLst>
                                    <p:cond delay="0"/>
                                  </p:stCondLst>
                                  <p:childTnLst>
                                    <p:animEffect transition="out" filter="wipe(up)">
                                      <p:cBhvr>
                                        <p:cTn id="34" dur="500"/>
                                        <p:tgtEl>
                                          <p:spTgt spid="14">
                                            <p:graphicEl>
                                              <a:chart seriesIdx="-4" categoryIdx="3" bldStep="category"/>
                                            </p:graphicEl>
                                          </p:spTgt>
                                        </p:tgtEl>
                                      </p:cBhvr>
                                    </p:animEffect>
                                    <p:set>
                                      <p:cBhvr>
                                        <p:cTn id="35" dur="1" fill="hold">
                                          <p:stCondLst>
                                            <p:cond delay="499"/>
                                          </p:stCondLst>
                                        </p:cTn>
                                        <p:tgtEl>
                                          <p:spTgt spid="14">
                                            <p:graphicEl>
                                              <a:chart seriesIdx="-4" categoryIdx="3" bldStep="category"/>
                                            </p:graphicEl>
                                          </p:spTgt>
                                        </p:tgtEl>
                                        <p:attrNameLst>
                                          <p:attrName>style.visibility</p:attrName>
                                        </p:attrNameLst>
                                      </p:cBhvr>
                                      <p:to>
                                        <p:strVal val="hidden"/>
                                      </p:to>
                                    </p:set>
                                  </p:childTnLst>
                                </p:cTn>
                              </p:par>
                              <p:par>
                                <p:cTn id="36" presetID="22" presetClass="exit" presetSubtype="1" fill="hold" grpId="11" nodeType="withEffect">
                                  <p:stCondLst>
                                    <p:cond delay="0"/>
                                  </p:stCondLst>
                                  <p:childTnLst>
                                    <p:animEffect transition="out" filter="wipe(up)">
                                      <p:cBhvr>
                                        <p:cTn id="37" dur="500"/>
                                        <p:tgtEl>
                                          <p:spTgt spid="14">
                                            <p:graphicEl>
                                              <a:chart seriesIdx="-4" categoryIdx="2" bldStep="category"/>
                                            </p:graphicEl>
                                          </p:spTgt>
                                        </p:tgtEl>
                                      </p:cBhvr>
                                    </p:animEffect>
                                    <p:set>
                                      <p:cBhvr>
                                        <p:cTn id="38" dur="1" fill="hold">
                                          <p:stCondLst>
                                            <p:cond delay="499"/>
                                          </p:stCondLst>
                                        </p:cTn>
                                        <p:tgtEl>
                                          <p:spTgt spid="14">
                                            <p:graphicEl>
                                              <a:chart seriesIdx="-4" categoryIdx="2" bldStep="category"/>
                                            </p:graphicEl>
                                          </p:spTgt>
                                        </p:tgtEl>
                                        <p:attrNameLst>
                                          <p:attrName>style.visibility</p:attrName>
                                        </p:attrNameLst>
                                      </p:cBhvr>
                                      <p:to>
                                        <p:strVal val="hidden"/>
                                      </p:to>
                                    </p:set>
                                  </p:childTnLst>
                                </p:cTn>
                              </p:par>
                              <p:par>
                                <p:cTn id="39" presetID="22" presetClass="exit" presetSubtype="1" fill="hold" grpId="11" nodeType="withEffect">
                                  <p:stCondLst>
                                    <p:cond delay="0"/>
                                  </p:stCondLst>
                                  <p:childTnLst>
                                    <p:animEffect transition="out" filter="wipe(up)">
                                      <p:cBhvr>
                                        <p:cTn id="40" dur="500"/>
                                        <p:tgtEl>
                                          <p:spTgt spid="14">
                                            <p:graphicEl>
                                              <a:chart seriesIdx="-4" categoryIdx="1" bldStep="category"/>
                                            </p:graphicEl>
                                          </p:spTgt>
                                        </p:tgtEl>
                                      </p:cBhvr>
                                    </p:animEffect>
                                    <p:set>
                                      <p:cBhvr>
                                        <p:cTn id="41" dur="1" fill="hold">
                                          <p:stCondLst>
                                            <p:cond delay="499"/>
                                          </p:stCondLst>
                                        </p:cTn>
                                        <p:tgtEl>
                                          <p:spTgt spid="14">
                                            <p:graphicEl>
                                              <a:chart seriesIdx="-4" categoryIdx="1" bldStep="category"/>
                                            </p:graphicEl>
                                          </p:spTgt>
                                        </p:tgtEl>
                                        <p:attrNameLst>
                                          <p:attrName>style.visibility</p:attrName>
                                        </p:attrNameLst>
                                      </p:cBhvr>
                                      <p:to>
                                        <p:strVal val="hidden"/>
                                      </p:to>
                                    </p:set>
                                  </p:childTnLst>
                                </p:cTn>
                              </p:par>
                              <p:par>
                                <p:cTn id="42" presetID="22" presetClass="exit" presetSubtype="1" fill="hold" grpId="11" nodeType="withEffect">
                                  <p:stCondLst>
                                    <p:cond delay="0"/>
                                  </p:stCondLst>
                                  <p:childTnLst>
                                    <p:animEffect transition="out" filter="wipe(up)">
                                      <p:cBhvr>
                                        <p:cTn id="43" dur="500"/>
                                        <p:tgtEl>
                                          <p:spTgt spid="14">
                                            <p:graphicEl>
                                              <a:chart seriesIdx="-4" categoryIdx="0" bldStep="category"/>
                                            </p:graphicEl>
                                          </p:spTgt>
                                        </p:tgtEl>
                                      </p:cBhvr>
                                    </p:animEffect>
                                    <p:set>
                                      <p:cBhvr>
                                        <p:cTn id="44" dur="1" fill="hold">
                                          <p:stCondLst>
                                            <p:cond delay="499"/>
                                          </p:stCondLst>
                                        </p:cTn>
                                        <p:tgtEl>
                                          <p:spTgt spid="14">
                                            <p:graphicEl>
                                              <a:chart seriesIdx="-4" categoryIdx="0" bldStep="category"/>
                                            </p:graphicEl>
                                          </p:spTgt>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22" presetClass="entr" presetSubtype="4" fill="hold" grpId="0" nodeType="clickEffect">
                                  <p:stCondLst>
                                    <p:cond delay="0"/>
                                  </p:stCondLst>
                                  <p:childTnLst>
                                    <p:set>
                                      <p:cBhvr>
                                        <p:cTn id="48" dur="1" fill="hold">
                                          <p:stCondLst>
                                            <p:cond delay="0"/>
                                          </p:stCondLst>
                                        </p:cTn>
                                        <p:tgtEl>
                                          <p:spTgt spid="14">
                                            <p:graphicEl>
                                              <a:chart seriesIdx="-4" categoryIdx="6" bldStep="category"/>
                                            </p:graphicEl>
                                          </p:spTgt>
                                        </p:tgtEl>
                                        <p:attrNameLst>
                                          <p:attrName>style.visibility</p:attrName>
                                        </p:attrNameLst>
                                      </p:cBhvr>
                                      <p:to>
                                        <p:strVal val="visible"/>
                                      </p:to>
                                    </p:set>
                                    <p:animEffect transition="in" filter="wipe(down)">
                                      <p:cBhvr>
                                        <p:cTn id="49" dur="500"/>
                                        <p:tgtEl>
                                          <p:spTgt spid="14">
                                            <p:graphicEl>
                                              <a:chart seriesIdx="-4" categoryIdx="6" bldStep="category"/>
                                            </p:graphicEl>
                                          </p:spTgt>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14">
                                            <p:graphicEl>
                                              <a:chart seriesIdx="-4" categoryIdx="7" bldStep="category"/>
                                            </p:graphicEl>
                                          </p:spTgt>
                                        </p:tgtEl>
                                        <p:attrNameLst>
                                          <p:attrName>style.visibility</p:attrName>
                                        </p:attrNameLst>
                                      </p:cBhvr>
                                      <p:to>
                                        <p:strVal val="visible"/>
                                      </p:to>
                                    </p:set>
                                    <p:animEffect transition="in" filter="wipe(down)">
                                      <p:cBhvr>
                                        <p:cTn id="52" dur="500"/>
                                        <p:tgtEl>
                                          <p:spTgt spid="14">
                                            <p:graphicEl>
                                              <a:chart seriesIdx="-4" categoryIdx="7" bldStep="category"/>
                                            </p:graphicEl>
                                          </p:spTgt>
                                        </p:tgtEl>
                                      </p:cBhvr>
                                    </p:animEffect>
                                  </p:childTnLst>
                                </p:cTn>
                              </p:par>
                              <p:par>
                                <p:cTn id="53" presetID="22" presetClass="entr" presetSubtype="4" fill="hold" grpId="0" nodeType="withEffect">
                                  <p:stCondLst>
                                    <p:cond delay="0"/>
                                  </p:stCondLst>
                                  <p:childTnLst>
                                    <p:set>
                                      <p:cBhvr>
                                        <p:cTn id="54" dur="1" fill="hold">
                                          <p:stCondLst>
                                            <p:cond delay="0"/>
                                          </p:stCondLst>
                                        </p:cTn>
                                        <p:tgtEl>
                                          <p:spTgt spid="14">
                                            <p:graphicEl>
                                              <a:chart seriesIdx="-4" categoryIdx="8" bldStep="category"/>
                                            </p:graphicEl>
                                          </p:spTgt>
                                        </p:tgtEl>
                                        <p:attrNameLst>
                                          <p:attrName>style.visibility</p:attrName>
                                        </p:attrNameLst>
                                      </p:cBhvr>
                                      <p:to>
                                        <p:strVal val="visible"/>
                                      </p:to>
                                    </p:set>
                                    <p:animEffect transition="in" filter="wipe(down)">
                                      <p:cBhvr>
                                        <p:cTn id="55" dur="500"/>
                                        <p:tgtEl>
                                          <p:spTgt spid="14">
                                            <p:graphicEl>
                                              <a:chart seriesIdx="-4" categoryIdx="8" bldStep="category"/>
                                            </p:graphicEl>
                                          </p:spTgt>
                                        </p:tgtEl>
                                      </p:cBhvr>
                                    </p:animEffect>
                                  </p:childTnLst>
                                </p:cTn>
                              </p:par>
                              <p:par>
                                <p:cTn id="56" presetID="22" presetClass="entr" presetSubtype="4" fill="hold" grpId="0" nodeType="withEffect">
                                  <p:stCondLst>
                                    <p:cond delay="0"/>
                                  </p:stCondLst>
                                  <p:childTnLst>
                                    <p:set>
                                      <p:cBhvr>
                                        <p:cTn id="57" dur="1" fill="hold">
                                          <p:stCondLst>
                                            <p:cond delay="0"/>
                                          </p:stCondLst>
                                        </p:cTn>
                                        <p:tgtEl>
                                          <p:spTgt spid="14">
                                            <p:graphicEl>
                                              <a:chart seriesIdx="-4" categoryIdx="9" bldStep="category"/>
                                            </p:graphicEl>
                                          </p:spTgt>
                                        </p:tgtEl>
                                        <p:attrNameLst>
                                          <p:attrName>style.visibility</p:attrName>
                                        </p:attrNameLst>
                                      </p:cBhvr>
                                      <p:to>
                                        <p:strVal val="visible"/>
                                      </p:to>
                                    </p:set>
                                    <p:animEffect transition="in" filter="wipe(down)">
                                      <p:cBhvr>
                                        <p:cTn id="58" dur="500"/>
                                        <p:tgtEl>
                                          <p:spTgt spid="14">
                                            <p:graphicEl>
                                              <a:chart seriesIdx="-4" categoryIdx="9" bldStep="category"/>
                                            </p:graphicEl>
                                          </p:spTgt>
                                        </p:tgtEl>
                                      </p:cBhvr>
                                    </p:animEffect>
                                  </p:childTnLst>
                                </p:cTn>
                              </p:par>
                              <p:par>
                                <p:cTn id="59" presetID="22" presetClass="entr" presetSubtype="4" fill="hold" grpId="0" nodeType="withEffect">
                                  <p:stCondLst>
                                    <p:cond delay="0"/>
                                  </p:stCondLst>
                                  <p:childTnLst>
                                    <p:set>
                                      <p:cBhvr>
                                        <p:cTn id="60" dur="1" fill="hold">
                                          <p:stCondLst>
                                            <p:cond delay="0"/>
                                          </p:stCondLst>
                                        </p:cTn>
                                        <p:tgtEl>
                                          <p:spTgt spid="14">
                                            <p:graphicEl>
                                              <a:chart seriesIdx="-4" categoryIdx="10" bldStep="category"/>
                                            </p:graphicEl>
                                          </p:spTgt>
                                        </p:tgtEl>
                                        <p:attrNameLst>
                                          <p:attrName>style.visibility</p:attrName>
                                        </p:attrNameLst>
                                      </p:cBhvr>
                                      <p:to>
                                        <p:strVal val="visible"/>
                                      </p:to>
                                    </p:set>
                                    <p:animEffect transition="in" filter="wipe(down)">
                                      <p:cBhvr>
                                        <p:cTn id="61" dur="500"/>
                                        <p:tgtEl>
                                          <p:spTgt spid="14">
                                            <p:graphicEl>
                                              <a:chart seriesIdx="-4" categoryIdx="10"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4" grpId="0" uiExpand="1">
        <p:bldSub>
          <a:bldChart bld="category"/>
        </p:bldSub>
      </p:bldGraphic>
      <p:bldGraphic spid="14" grpId="11" uiExpand="1">
        <p:bldSub>
          <a:bldChart bld="category"/>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100000">
              <a:schemeClr val="tx1">
                <a:lumMod val="85000"/>
                <a:lumOff val="15000"/>
              </a:schemeClr>
            </a:gs>
            <a:gs pos="100000">
              <a:schemeClr val="bg1"/>
            </a:gs>
          </a:gsLst>
          <a:lin ang="0" scaled="1"/>
        </a:gradFill>
        <a:effectLst/>
      </p:bgPr>
    </p:bg>
    <p:spTree>
      <p:nvGrpSpPr>
        <p:cNvPr id="1" name=""/>
        <p:cNvGrpSpPr/>
        <p:nvPr/>
      </p:nvGrpSpPr>
      <p:grpSpPr>
        <a:xfrm>
          <a:off x="0" y="0"/>
          <a:ext cx="0" cy="0"/>
          <a:chOff x="0" y="0"/>
          <a:chExt cx="0" cy="0"/>
        </a:xfrm>
      </p:grpSpPr>
      <p:sp>
        <p:nvSpPr>
          <p:cNvPr id="19" name="Oval 18">
            <a:extLst>
              <a:ext uri="{FF2B5EF4-FFF2-40B4-BE49-F238E27FC236}">
                <a16:creationId xmlns:a16="http://schemas.microsoft.com/office/drawing/2014/main" id="{D9E9899D-22C5-478D-A88F-2469C9E17A4E}"/>
              </a:ext>
            </a:extLst>
          </p:cNvPr>
          <p:cNvSpPr/>
          <p:nvPr/>
        </p:nvSpPr>
        <p:spPr>
          <a:xfrm>
            <a:off x="2884004"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C49FCDA4-AC95-4630-9FE9-0434784B4544}"/>
              </a:ext>
            </a:extLst>
          </p:cNvPr>
          <p:cNvSpPr txBox="1"/>
          <p:nvPr/>
        </p:nvSpPr>
        <p:spPr>
          <a:xfrm>
            <a:off x="3094412" y="3795549"/>
            <a:ext cx="6003176" cy="175432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3600" b="0" i="0" u="none" strike="noStrike" kern="1200" cap="none" spc="0" normalizeH="0" baseline="0" noProof="0" dirty="0">
                <a:ln>
                  <a:noFill/>
                </a:ln>
                <a:solidFill>
                  <a:prstClr val="white"/>
                </a:solidFill>
                <a:effectLst/>
                <a:uLnTx/>
                <a:uFillTx/>
                <a:latin typeface="Calibri" panose="020F0502020204030204"/>
                <a:ea typeface="+mn-ea"/>
                <a:cs typeface="+mn-cs"/>
              </a:rPr>
              <a:t>Payment </a:t>
            </a:r>
          </a:p>
          <a:p>
            <a:pPr marL="0" marR="0" lvl="0" indent="0" algn="ctr" defTabSz="914400" rtl="0" eaLnBrk="1" fontAlgn="auto" latinLnBrk="0" hangingPunct="1">
              <a:lnSpc>
                <a:spcPct val="100000"/>
              </a:lnSpc>
              <a:spcBef>
                <a:spcPts val="0"/>
              </a:spcBef>
              <a:spcAft>
                <a:spcPts val="0"/>
              </a:spcAft>
              <a:buClrTx/>
              <a:buSzTx/>
              <a:buFontTx/>
              <a:buNone/>
              <a:tabLst/>
              <a:defRPr/>
            </a:pPr>
            <a:r>
              <a:rPr lang="de-DE" sz="3600" dirty="0">
                <a:solidFill>
                  <a:prstClr val="white"/>
                </a:solidFill>
                <a:latin typeface="Calibri" panose="020F0502020204030204"/>
              </a:rPr>
              <a:t>Purchase Categories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3600" b="0" i="0" u="none" strike="noStrike" kern="1200" cap="none" spc="0" normalizeH="0" baseline="0" noProof="0" dirty="0">
                <a:ln>
                  <a:noFill/>
                </a:ln>
                <a:solidFill>
                  <a:prstClr val="white"/>
                </a:solidFill>
                <a:effectLst/>
                <a:uLnTx/>
                <a:uFillTx/>
                <a:latin typeface="Calibri" panose="020F0502020204030204"/>
                <a:ea typeface="+mn-ea"/>
                <a:cs typeface="+mn-cs"/>
              </a:rPr>
              <a:t>Renewal Subsription</a:t>
            </a:r>
          </a:p>
        </p:txBody>
      </p:sp>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34" name="Google Shape;12820;p91">
            <a:extLst>
              <a:ext uri="{FF2B5EF4-FFF2-40B4-BE49-F238E27FC236}">
                <a16:creationId xmlns:a16="http://schemas.microsoft.com/office/drawing/2014/main" id="{5ADBCB23-403A-43F4-B66D-54CB4B627CB8}"/>
              </a:ext>
            </a:extLst>
          </p:cNvPr>
          <p:cNvGrpSpPr/>
          <p:nvPr/>
        </p:nvGrpSpPr>
        <p:grpSpPr>
          <a:xfrm>
            <a:off x="4846362" y="1149577"/>
            <a:ext cx="2824088" cy="2459491"/>
            <a:chOff x="7500054" y="2934735"/>
            <a:chExt cx="350576" cy="280454"/>
          </a:xfrm>
          <a:solidFill>
            <a:schemeClr val="bg1"/>
          </a:solidFill>
        </p:grpSpPr>
        <p:sp>
          <p:nvSpPr>
            <p:cNvPr id="35" name="Google Shape;12821;p91">
              <a:extLst>
                <a:ext uri="{FF2B5EF4-FFF2-40B4-BE49-F238E27FC236}">
                  <a16:creationId xmlns:a16="http://schemas.microsoft.com/office/drawing/2014/main" id="{A4D76952-0DE3-4108-999E-760D2BCEA134}"/>
                </a:ext>
              </a:extLst>
            </p:cNvPr>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822;p91">
              <a:extLst>
                <a:ext uri="{FF2B5EF4-FFF2-40B4-BE49-F238E27FC236}">
                  <a16:creationId xmlns:a16="http://schemas.microsoft.com/office/drawing/2014/main" id="{E94D6568-3A6B-487C-B63F-DB44002FE73B}"/>
                </a:ext>
              </a:extLst>
            </p:cNvPr>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823;p91">
              <a:extLst>
                <a:ext uri="{FF2B5EF4-FFF2-40B4-BE49-F238E27FC236}">
                  <a16:creationId xmlns:a16="http://schemas.microsoft.com/office/drawing/2014/main" id="{24E9292C-647E-4414-B4A3-CC4A364797D8}"/>
                </a:ext>
              </a:extLst>
            </p:cNvPr>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824;p91">
              <a:extLst>
                <a:ext uri="{FF2B5EF4-FFF2-40B4-BE49-F238E27FC236}">
                  <a16:creationId xmlns:a16="http://schemas.microsoft.com/office/drawing/2014/main" id="{B8FECF71-86BC-4550-8EDA-9498F94EB028}"/>
                </a:ext>
              </a:extLst>
            </p:cNvPr>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825;p91">
              <a:extLst>
                <a:ext uri="{FF2B5EF4-FFF2-40B4-BE49-F238E27FC236}">
                  <a16:creationId xmlns:a16="http://schemas.microsoft.com/office/drawing/2014/main" id="{D543459C-81B5-4FA6-9232-A0AA5E92EB2D}"/>
                </a:ext>
              </a:extLst>
            </p:cNvPr>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826;p91">
              <a:extLst>
                <a:ext uri="{FF2B5EF4-FFF2-40B4-BE49-F238E27FC236}">
                  <a16:creationId xmlns:a16="http://schemas.microsoft.com/office/drawing/2014/main" id="{CC7392F5-96B4-4942-8F7C-F91B4092FFD2}"/>
                </a:ext>
              </a:extLst>
            </p:cNvPr>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827;p91">
              <a:extLst>
                <a:ext uri="{FF2B5EF4-FFF2-40B4-BE49-F238E27FC236}">
                  <a16:creationId xmlns:a16="http://schemas.microsoft.com/office/drawing/2014/main" id="{19F322BC-469E-4019-B12A-EEF008AF2407}"/>
                </a:ext>
              </a:extLst>
            </p:cNvPr>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828;p91">
              <a:extLst>
                <a:ext uri="{FF2B5EF4-FFF2-40B4-BE49-F238E27FC236}">
                  <a16:creationId xmlns:a16="http://schemas.microsoft.com/office/drawing/2014/main" id="{5D121F4C-D3D7-4BB7-A3F1-3C1A88087963}"/>
                </a:ext>
              </a:extLst>
            </p:cNvPr>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27952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59CAEF7-93BC-403B-8084-51A04BABA41B}"/>
              </a:ext>
            </a:extLst>
          </p:cNvPr>
          <p:cNvSpPr/>
          <p:nvPr/>
        </p:nvSpPr>
        <p:spPr>
          <a:xfrm>
            <a:off x="0" y="1"/>
            <a:ext cx="12192000" cy="6858000"/>
          </a:xfrm>
          <a:prstGeom prst="rect">
            <a:avLst/>
          </a:prstGeom>
          <a:blipFill>
            <a:blip r:embed="rId3">
              <a:extLst>
                <a:ext uri="{BEBA8EAE-BF5A-486C-A8C5-ECC9F3942E4B}">
                  <a14:imgProps xmlns:a14="http://schemas.microsoft.com/office/drawing/2010/main">
                    <a14:imgLayer r:embed="rId4">
                      <a14:imgEffect>
                        <a14:brightnessContrast bright="-50000"/>
                      </a14:imgEffect>
                    </a14:imgLayer>
                  </a14:imgProps>
                </a:ext>
              </a:extLst>
            </a:blip>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le 1">
            <a:extLst>
              <a:ext uri="{FF2B5EF4-FFF2-40B4-BE49-F238E27FC236}">
                <a16:creationId xmlns:a16="http://schemas.microsoft.com/office/drawing/2014/main" id="{0EA10421-C21D-4935-B347-CFFBF34D7F6F}"/>
              </a:ext>
            </a:extLst>
          </p:cNvPr>
          <p:cNvSpPr>
            <a:spLocks noGrp="1"/>
          </p:cNvSpPr>
          <p:nvPr>
            <p:ph type="title"/>
          </p:nvPr>
        </p:nvSpPr>
        <p:spPr/>
        <p:txBody>
          <a:bodyPr/>
          <a:lstStyle/>
          <a:p>
            <a:endParaRPr lang="de-DE"/>
          </a:p>
        </p:txBody>
      </p:sp>
      <p:sp>
        <p:nvSpPr>
          <p:cNvPr id="3" name="Content Placeholder 2">
            <a:extLst>
              <a:ext uri="{FF2B5EF4-FFF2-40B4-BE49-F238E27FC236}">
                <a16:creationId xmlns:a16="http://schemas.microsoft.com/office/drawing/2014/main" id="{5FC664EB-F401-490E-9339-4EAC72D9CE78}"/>
              </a:ext>
            </a:extLst>
          </p:cNvPr>
          <p:cNvSpPr>
            <a:spLocks noGrp="1"/>
          </p:cNvSpPr>
          <p:nvPr>
            <p:ph idx="1"/>
          </p:nvPr>
        </p:nvSpPr>
        <p:spPr/>
        <p:txBody>
          <a:bodyPr/>
          <a:lstStyle/>
          <a:p>
            <a:endParaRPr lang="de-DE"/>
          </a:p>
        </p:txBody>
      </p:sp>
      <p:pic>
        <p:nvPicPr>
          <p:cNvPr id="4" name="Picture 3">
            <a:extLst>
              <a:ext uri="{FF2B5EF4-FFF2-40B4-BE49-F238E27FC236}">
                <a16:creationId xmlns:a16="http://schemas.microsoft.com/office/drawing/2014/main" id="{5A37888C-6F80-4E64-AF59-4F9F4AFADFE2}"/>
              </a:ext>
            </a:extLst>
          </p:cNvPr>
          <p:cNvPicPr>
            <a:picLocks noChangeAspect="1"/>
          </p:cNvPicPr>
          <p:nvPr/>
        </p:nvPicPr>
        <p:blipFill rotWithShape="1">
          <a:blip r:embed="rId5">
            <a:extLst>
              <a:ext uri="{BEBA8EAE-BF5A-486C-A8C5-ECC9F3942E4B}">
                <a14:imgProps xmlns:a14="http://schemas.microsoft.com/office/drawing/2010/main">
                  <a14:imgLayer r:embed="rId4">
                    <a14:imgEffect>
                      <a14:artisticBlur/>
                    </a14:imgEffect>
                    <a14:imgEffect>
                      <a14:brightnessContrast bright="-50000"/>
                    </a14:imgEffect>
                  </a14:imgLayer>
                </a14:imgProps>
              </a:ext>
              <a:ext uri="{28A0092B-C50C-407E-A947-70E740481C1C}">
                <a14:useLocalDpi xmlns:a14="http://schemas.microsoft.com/office/drawing/2010/main" val="0"/>
              </a:ext>
            </a:extLst>
          </a:blip>
          <a:srcRect t="7845" b="7845"/>
          <a:stretch/>
        </p:blipFill>
        <p:spPr>
          <a:xfrm>
            <a:off x="0" y="0"/>
            <a:ext cx="12192000" cy="6890825"/>
          </a:xfrm>
          <a:prstGeom prst="rect">
            <a:avLst/>
          </a:prstGeom>
          <a:effectLst>
            <a:softEdge rad="0"/>
          </a:effectLst>
        </p:spPr>
      </p:pic>
      <p:sp>
        <p:nvSpPr>
          <p:cNvPr id="5" name="TextBox 4">
            <a:extLst>
              <a:ext uri="{FF2B5EF4-FFF2-40B4-BE49-F238E27FC236}">
                <a16:creationId xmlns:a16="http://schemas.microsoft.com/office/drawing/2014/main" id="{C4784E21-7BBD-4C1D-A503-6F839B0C316C}"/>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graphicFrame>
        <p:nvGraphicFramePr>
          <p:cNvPr id="7" name="Chart 6">
            <a:extLst>
              <a:ext uri="{FF2B5EF4-FFF2-40B4-BE49-F238E27FC236}">
                <a16:creationId xmlns:a16="http://schemas.microsoft.com/office/drawing/2014/main" id="{2ECB2D51-4570-4CF7-B399-3E8164C70A9D}"/>
              </a:ext>
            </a:extLst>
          </p:cNvPr>
          <p:cNvGraphicFramePr>
            <a:graphicFrameLocks noChangeAspect="1"/>
          </p:cNvGraphicFramePr>
          <p:nvPr>
            <p:extLst>
              <p:ext uri="{D42A27DB-BD31-4B8C-83A1-F6EECF244321}">
                <p14:modId xmlns:p14="http://schemas.microsoft.com/office/powerpoint/2010/main" val="3991370979"/>
              </p:ext>
            </p:extLst>
          </p:nvPr>
        </p:nvGraphicFramePr>
        <p:xfrm>
          <a:off x="501689" y="3475649"/>
          <a:ext cx="2966671" cy="2808000"/>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8" name="Chart 7">
            <a:extLst>
              <a:ext uri="{FF2B5EF4-FFF2-40B4-BE49-F238E27FC236}">
                <a16:creationId xmlns:a16="http://schemas.microsoft.com/office/drawing/2014/main" id="{F313B3D2-C579-4B2F-960D-6FABDD0067BB}"/>
              </a:ext>
            </a:extLst>
          </p:cNvPr>
          <p:cNvGraphicFramePr>
            <a:graphicFrameLocks noChangeAspect="1"/>
          </p:cNvGraphicFramePr>
          <p:nvPr>
            <p:extLst>
              <p:ext uri="{D42A27DB-BD31-4B8C-83A1-F6EECF244321}">
                <p14:modId xmlns:p14="http://schemas.microsoft.com/office/powerpoint/2010/main" val="420781069"/>
              </p:ext>
            </p:extLst>
          </p:nvPr>
        </p:nvGraphicFramePr>
        <p:xfrm>
          <a:off x="4595189" y="3429000"/>
          <a:ext cx="2966671" cy="2808000"/>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9" name="Chart 8">
            <a:extLst>
              <a:ext uri="{FF2B5EF4-FFF2-40B4-BE49-F238E27FC236}">
                <a16:creationId xmlns:a16="http://schemas.microsoft.com/office/drawing/2014/main" id="{3B2D920E-B7F8-4DEA-B4FA-E6D1DC45E53B}"/>
              </a:ext>
            </a:extLst>
          </p:cNvPr>
          <p:cNvGraphicFramePr>
            <a:graphicFrameLocks noChangeAspect="1"/>
          </p:cNvGraphicFramePr>
          <p:nvPr>
            <p:extLst>
              <p:ext uri="{D42A27DB-BD31-4B8C-83A1-F6EECF244321}">
                <p14:modId xmlns:p14="http://schemas.microsoft.com/office/powerpoint/2010/main" val="1936467777"/>
              </p:ext>
            </p:extLst>
          </p:nvPr>
        </p:nvGraphicFramePr>
        <p:xfrm>
          <a:off x="8265561" y="3429000"/>
          <a:ext cx="2966671" cy="2808000"/>
        </p:xfrm>
        <a:graphic>
          <a:graphicData uri="http://schemas.openxmlformats.org/drawingml/2006/chart">
            <c:chart xmlns:c="http://schemas.openxmlformats.org/drawingml/2006/chart" xmlns:r="http://schemas.openxmlformats.org/officeDocument/2006/relationships" r:id="rId8"/>
          </a:graphicData>
        </a:graphic>
      </p:graphicFrame>
      <p:sp>
        <p:nvSpPr>
          <p:cNvPr id="39" name="TextBox 38">
            <a:extLst>
              <a:ext uri="{FF2B5EF4-FFF2-40B4-BE49-F238E27FC236}">
                <a16:creationId xmlns:a16="http://schemas.microsoft.com/office/drawing/2014/main" id="{45582B32-162E-4C9E-9144-E36652A1CE36}"/>
              </a:ext>
            </a:extLst>
          </p:cNvPr>
          <p:cNvSpPr txBox="1"/>
          <p:nvPr/>
        </p:nvSpPr>
        <p:spPr>
          <a:xfrm>
            <a:off x="646251" y="2598284"/>
            <a:ext cx="2725552" cy="523220"/>
          </a:xfrm>
          <a:prstGeom prst="rect">
            <a:avLst/>
          </a:prstGeom>
          <a:noFill/>
        </p:spPr>
        <p:txBody>
          <a:bodyPr wrap="square" rtlCol="0">
            <a:spAutoFit/>
          </a:bodyPr>
          <a:lstStyle/>
          <a:p>
            <a:r>
              <a:rPr lang="de-DE" sz="2800" dirty="0">
                <a:solidFill>
                  <a:schemeClr val="bg1"/>
                </a:solidFill>
              </a:rPr>
              <a:t>Payment Method</a:t>
            </a:r>
          </a:p>
        </p:txBody>
      </p:sp>
      <p:sp>
        <p:nvSpPr>
          <p:cNvPr id="40" name="TextBox 39">
            <a:extLst>
              <a:ext uri="{FF2B5EF4-FFF2-40B4-BE49-F238E27FC236}">
                <a16:creationId xmlns:a16="http://schemas.microsoft.com/office/drawing/2014/main" id="{0391C677-785C-4049-BE3B-770E91185299}"/>
              </a:ext>
            </a:extLst>
          </p:cNvPr>
          <p:cNvSpPr txBox="1"/>
          <p:nvPr/>
        </p:nvSpPr>
        <p:spPr>
          <a:xfrm>
            <a:off x="5160727" y="2602410"/>
            <a:ext cx="1744660" cy="523220"/>
          </a:xfrm>
          <a:prstGeom prst="rect">
            <a:avLst/>
          </a:prstGeom>
          <a:noFill/>
        </p:spPr>
        <p:txBody>
          <a:bodyPr wrap="square" rtlCol="0">
            <a:spAutoFit/>
          </a:bodyPr>
          <a:lstStyle/>
          <a:p>
            <a:r>
              <a:rPr lang="de-DE" sz="2800" dirty="0">
                <a:solidFill>
                  <a:schemeClr val="bg1"/>
                </a:solidFill>
              </a:rPr>
              <a:t>Categories</a:t>
            </a:r>
          </a:p>
        </p:txBody>
      </p:sp>
      <p:sp>
        <p:nvSpPr>
          <p:cNvPr id="41" name="TextBox 40">
            <a:extLst>
              <a:ext uri="{FF2B5EF4-FFF2-40B4-BE49-F238E27FC236}">
                <a16:creationId xmlns:a16="http://schemas.microsoft.com/office/drawing/2014/main" id="{6BE62B99-C1A9-4375-9F6C-BEB4051B2DE9}"/>
              </a:ext>
            </a:extLst>
          </p:cNvPr>
          <p:cNvSpPr txBox="1"/>
          <p:nvPr/>
        </p:nvSpPr>
        <p:spPr>
          <a:xfrm>
            <a:off x="8739199" y="2414856"/>
            <a:ext cx="2019394" cy="954107"/>
          </a:xfrm>
          <a:prstGeom prst="rect">
            <a:avLst/>
          </a:prstGeom>
          <a:noFill/>
        </p:spPr>
        <p:txBody>
          <a:bodyPr wrap="square" rtlCol="0">
            <a:spAutoFit/>
          </a:bodyPr>
          <a:lstStyle/>
          <a:p>
            <a:pPr algn="ctr"/>
            <a:r>
              <a:rPr lang="de-DE" sz="2800" dirty="0">
                <a:solidFill>
                  <a:schemeClr val="bg1"/>
                </a:solidFill>
              </a:rPr>
              <a:t>Renewal Subscription</a:t>
            </a:r>
          </a:p>
        </p:txBody>
      </p:sp>
      <p:grpSp>
        <p:nvGrpSpPr>
          <p:cNvPr id="72" name="Group 71">
            <a:extLst>
              <a:ext uri="{FF2B5EF4-FFF2-40B4-BE49-F238E27FC236}">
                <a16:creationId xmlns:a16="http://schemas.microsoft.com/office/drawing/2014/main" id="{BA48B0B9-8D59-4751-A25F-883ED356F3E9}"/>
              </a:ext>
            </a:extLst>
          </p:cNvPr>
          <p:cNvGrpSpPr/>
          <p:nvPr/>
        </p:nvGrpSpPr>
        <p:grpSpPr>
          <a:xfrm rot="3293891">
            <a:off x="265009" y="3360806"/>
            <a:ext cx="957235" cy="1065031"/>
            <a:chOff x="3817870" y="3543073"/>
            <a:chExt cx="957235" cy="1065031"/>
          </a:xfrm>
        </p:grpSpPr>
        <p:cxnSp>
          <p:nvCxnSpPr>
            <p:cNvPr id="73" name="Straight Connector 72">
              <a:extLst>
                <a:ext uri="{FF2B5EF4-FFF2-40B4-BE49-F238E27FC236}">
                  <a16:creationId xmlns:a16="http://schemas.microsoft.com/office/drawing/2014/main" id="{E712711C-D32C-4F93-B10A-0FDBEBC2A6F0}"/>
                </a:ext>
              </a:extLst>
            </p:cNvPr>
            <p:cNvCxnSpPr/>
            <p:nvPr/>
          </p:nvCxnSpPr>
          <p:spPr>
            <a:xfrm flipV="1">
              <a:off x="3817870" y="3826813"/>
              <a:ext cx="574983" cy="781291"/>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7B9AB63F-1F64-4138-9B59-D3CF61C79484}"/>
                </a:ext>
              </a:extLst>
            </p:cNvPr>
            <p:cNvCxnSpPr>
              <a:cxnSpLocks/>
            </p:cNvCxnSpPr>
            <p:nvPr/>
          </p:nvCxnSpPr>
          <p:spPr>
            <a:xfrm rot="18306109">
              <a:off x="4426530" y="3599136"/>
              <a:ext cx="404637" cy="292512"/>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grpSp>
      <p:grpSp>
        <p:nvGrpSpPr>
          <p:cNvPr id="75" name="Group 74">
            <a:extLst>
              <a:ext uri="{FF2B5EF4-FFF2-40B4-BE49-F238E27FC236}">
                <a16:creationId xmlns:a16="http://schemas.microsoft.com/office/drawing/2014/main" id="{E33C86F1-776A-4B1C-8233-D62133D2EBB8}"/>
              </a:ext>
            </a:extLst>
          </p:cNvPr>
          <p:cNvGrpSpPr/>
          <p:nvPr/>
        </p:nvGrpSpPr>
        <p:grpSpPr>
          <a:xfrm rot="8227109">
            <a:off x="2736865" y="3782308"/>
            <a:ext cx="1106420" cy="431305"/>
            <a:chOff x="3176884" y="6107960"/>
            <a:chExt cx="1084719" cy="431305"/>
          </a:xfrm>
        </p:grpSpPr>
        <p:cxnSp>
          <p:nvCxnSpPr>
            <p:cNvPr id="76" name="Straight Connector 75">
              <a:extLst>
                <a:ext uri="{FF2B5EF4-FFF2-40B4-BE49-F238E27FC236}">
                  <a16:creationId xmlns:a16="http://schemas.microsoft.com/office/drawing/2014/main" id="{D4813378-0DEC-4254-988B-EB06833736C0}"/>
                </a:ext>
              </a:extLst>
            </p:cNvPr>
            <p:cNvCxnSpPr>
              <a:cxnSpLocks/>
            </p:cNvCxnSpPr>
            <p:nvPr/>
          </p:nvCxnSpPr>
          <p:spPr>
            <a:xfrm rot="13270505" flipH="1" flipV="1">
              <a:off x="3176884" y="6107960"/>
              <a:ext cx="606524" cy="17526"/>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3E904891-585A-482D-9AC8-F44D6575DEC7}"/>
                </a:ext>
              </a:extLst>
            </p:cNvPr>
            <p:cNvCxnSpPr>
              <a:cxnSpLocks/>
            </p:cNvCxnSpPr>
            <p:nvPr/>
          </p:nvCxnSpPr>
          <p:spPr>
            <a:xfrm rot="13270505" flipH="1">
              <a:off x="3744281" y="6201283"/>
              <a:ext cx="517322" cy="337982"/>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78" name="Group 77">
            <a:extLst>
              <a:ext uri="{FF2B5EF4-FFF2-40B4-BE49-F238E27FC236}">
                <a16:creationId xmlns:a16="http://schemas.microsoft.com/office/drawing/2014/main" id="{479F306C-0A2D-45B9-9C32-A150A664A619}"/>
              </a:ext>
            </a:extLst>
          </p:cNvPr>
          <p:cNvGrpSpPr/>
          <p:nvPr/>
        </p:nvGrpSpPr>
        <p:grpSpPr>
          <a:xfrm rot="1902469">
            <a:off x="2210113" y="5879294"/>
            <a:ext cx="1466247" cy="127065"/>
            <a:chOff x="190045" y="4686847"/>
            <a:chExt cx="1466247" cy="127065"/>
          </a:xfrm>
        </p:grpSpPr>
        <p:cxnSp>
          <p:nvCxnSpPr>
            <p:cNvPr id="79" name="Straight Connector 78">
              <a:extLst>
                <a:ext uri="{FF2B5EF4-FFF2-40B4-BE49-F238E27FC236}">
                  <a16:creationId xmlns:a16="http://schemas.microsoft.com/office/drawing/2014/main" id="{BF1C832F-7B79-4B68-B043-9D97B62ED0DB}"/>
                </a:ext>
              </a:extLst>
            </p:cNvPr>
            <p:cNvCxnSpPr>
              <a:cxnSpLocks/>
            </p:cNvCxnSpPr>
            <p:nvPr/>
          </p:nvCxnSpPr>
          <p:spPr>
            <a:xfrm>
              <a:off x="190045" y="4811012"/>
              <a:ext cx="1021820" cy="2900"/>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5F60A5EA-B174-4CCF-9A92-41F8CC872989}"/>
                </a:ext>
              </a:extLst>
            </p:cNvPr>
            <p:cNvCxnSpPr>
              <a:cxnSpLocks/>
            </p:cNvCxnSpPr>
            <p:nvPr/>
          </p:nvCxnSpPr>
          <p:spPr>
            <a:xfrm rot="19697531">
              <a:off x="1164705" y="4686847"/>
              <a:ext cx="491587" cy="3999"/>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grpSp>
      <p:grpSp>
        <p:nvGrpSpPr>
          <p:cNvPr id="84" name="Group 83">
            <a:extLst>
              <a:ext uri="{FF2B5EF4-FFF2-40B4-BE49-F238E27FC236}">
                <a16:creationId xmlns:a16="http://schemas.microsoft.com/office/drawing/2014/main" id="{686260F1-BAC6-458F-A94C-B8FF0665FD7D}"/>
              </a:ext>
            </a:extLst>
          </p:cNvPr>
          <p:cNvGrpSpPr/>
          <p:nvPr/>
        </p:nvGrpSpPr>
        <p:grpSpPr>
          <a:xfrm rot="3233699">
            <a:off x="3896107" y="4269718"/>
            <a:ext cx="1102778" cy="988101"/>
            <a:chOff x="3817870" y="3620003"/>
            <a:chExt cx="1102778" cy="988101"/>
          </a:xfrm>
        </p:grpSpPr>
        <p:cxnSp>
          <p:nvCxnSpPr>
            <p:cNvPr id="85" name="Straight Connector 84">
              <a:extLst>
                <a:ext uri="{FF2B5EF4-FFF2-40B4-BE49-F238E27FC236}">
                  <a16:creationId xmlns:a16="http://schemas.microsoft.com/office/drawing/2014/main" id="{61F0A516-B317-4C8F-8FE3-DD2FB92DFFF4}"/>
                </a:ext>
              </a:extLst>
            </p:cNvPr>
            <p:cNvCxnSpPr/>
            <p:nvPr/>
          </p:nvCxnSpPr>
          <p:spPr>
            <a:xfrm flipV="1">
              <a:off x="3817870" y="3826813"/>
              <a:ext cx="574983" cy="781291"/>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B2BDAA8D-B84B-4CBA-A8AC-4D251D9E381E}"/>
                </a:ext>
              </a:extLst>
            </p:cNvPr>
            <p:cNvCxnSpPr>
              <a:cxnSpLocks/>
            </p:cNvCxnSpPr>
            <p:nvPr/>
          </p:nvCxnSpPr>
          <p:spPr>
            <a:xfrm rot="18366301">
              <a:off x="4501035" y="3579226"/>
              <a:ext cx="378836" cy="460390"/>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grpSp>
      <p:grpSp>
        <p:nvGrpSpPr>
          <p:cNvPr id="90" name="Group 89">
            <a:extLst>
              <a:ext uri="{FF2B5EF4-FFF2-40B4-BE49-F238E27FC236}">
                <a16:creationId xmlns:a16="http://schemas.microsoft.com/office/drawing/2014/main" id="{0490A42A-B1BD-49EA-BFDB-3F7DEA0CF401}"/>
              </a:ext>
            </a:extLst>
          </p:cNvPr>
          <p:cNvGrpSpPr/>
          <p:nvPr/>
        </p:nvGrpSpPr>
        <p:grpSpPr>
          <a:xfrm rot="1796223">
            <a:off x="6318174" y="5670851"/>
            <a:ext cx="1357599" cy="394262"/>
            <a:chOff x="472556" y="4617311"/>
            <a:chExt cx="1357599" cy="394262"/>
          </a:xfrm>
        </p:grpSpPr>
        <p:cxnSp>
          <p:nvCxnSpPr>
            <p:cNvPr id="91" name="Straight Connector 90">
              <a:extLst>
                <a:ext uri="{FF2B5EF4-FFF2-40B4-BE49-F238E27FC236}">
                  <a16:creationId xmlns:a16="http://schemas.microsoft.com/office/drawing/2014/main" id="{14CCE75B-E425-4105-B562-F110BA6D78E3}"/>
                </a:ext>
              </a:extLst>
            </p:cNvPr>
            <p:cNvCxnSpPr>
              <a:cxnSpLocks/>
            </p:cNvCxnSpPr>
            <p:nvPr/>
          </p:nvCxnSpPr>
          <p:spPr>
            <a:xfrm rot="19803777">
              <a:off x="472556" y="4617311"/>
              <a:ext cx="686745" cy="394262"/>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449A5717-7815-402E-BF7F-B278A9227266}"/>
                </a:ext>
              </a:extLst>
            </p:cNvPr>
            <p:cNvCxnSpPr>
              <a:cxnSpLocks/>
            </p:cNvCxnSpPr>
            <p:nvPr/>
          </p:nvCxnSpPr>
          <p:spPr>
            <a:xfrm rot="19803777" flipV="1">
              <a:off x="1154180" y="4643679"/>
              <a:ext cx="675975" cy="4265"/>
            </a:xfrm>
            <a:prstGeom prst="line">
              <a:avLst/>
            </a:prstGeom>
            <a:ln w="19050">
              <a:solidFill>
                <a:srgbClr val="F23E6E"/>
              </a:solidFill>
            </a:ln>
          </p:spPr>
          <p:style>
            <a:lnRef idx="1">
              <a:schemeClr val="accent1"/>
            </a:lnRef>
            <a:fillRef idx="0">
              <a:schemeClr val="accent1"/>
            </a:fillRef>
            <a:effectRef idx="0">
              <a:schemeClr val="accent1"/>
            </a:effectRef>
            <a:fontRef idx="minor">
              <a:schemeClr val="tx1"/>
            </a:fontRef>
          </p:style>
        </p:cxnSp>
      </p:grpSp>
      <p:grpSp>
        <p:nvGrpSpPr>
          <p:cNvPr id="110" name="Group 109">
            <a:extLst>
              <a:ext uri="{FF2B5EF4-FFF2-40B4-BE49-F238E27FC236}">
                <a16:creationId xmlns:a16="http://schemas.microsoft.com/office/drawing/2014/main" id="{019BAC3A-1FD4-49D9-A68E-4661B25E278C}"/>
              </a:ext>
            </a:extLst>
          </p:cNvPr>
          <p:cNvGrpSpPr/>
          <p:nvPr/>
        </p:nvGrpSpPr>
        <p:grpSpPr>
          <a:xfrm rot="8239056">
            <a:off x="10739422" y="4177569"/>
            <a:ext cx="1109495" cy="434382"/>
            <a:chOff x="2995978" y="6132698"/>
            <a:chExt cx="1109495" cy="434382"/>
          </a:xfrm>
        </p:grpSpPr>
        <p:cxnSp>
          <p:nvCxnSpPr>
            <p:cNvPr id="111" name="Straight Connector 110">
              <a:extLst>
                <a:ext uri="{FF2B5EF4-FFF2-40B4-BE49-F238E27FC236}">
                  <a16:creationId xmlns:a16="http://schemas.microsoft.com/office/drawing/2014/main" id="{CFC4633D-8F80-481D-BBD2-0F1CA33C915E}"/>
                </a:ext>
              </a:extLst>
            </p:cNvPr>
            <p:cNvCxnSpPr>
              <a:cxnSpLocks/>
            </p:cNvCxnSpPr>
            <p:nvPr/>
          </p:nvCxnSpPr>
          <p:spPr>
            <a:xfrm rot="13360944" flipH="1">
              <a:off x="2995978" y="6132698"/>
              <a:ext cx="1006550" cy="0"/>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429A37CB-75F4-443D-AF2A-44D94BBD46FE}"/>
                </a:ext>
              </a:extLst>
            </p:cNvPr>
            <p:cNvCxnSpPr>
              <a:cxnSpLocks/>
            </p:cNvCxnSpPr>
            <p:nvPr/>
          </p:nvCxnSpPr>
          <p:spPr>
            <a:xfrm rot="13360944" flipH="1">
              <a:off x="3916162" y="6320067"/>
              <a:ext cx="189311" cy="247013"/>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114" name="Group 113">
            <a:extLst>
              <a:ext uri="{FF2B5EF4-FFF2-40B4-BE49-F238E27FC236}">
                <a16:creationId xmlns:a16="http://schemas.microsoft.com/office/drawing/2014/main" id="{6EACE0FE-FAE5-4328-816F-85F740F8CB01}"/>
              </a:ext>
            </a:extLst>
          </p:cNvPr>
          <p:cNvGrpSpPr/>
          <p:nvPr/>
        </p:nvGrpSpPr>
        <p:grpSpPr>
          <a:xfrm rot="3233699">
            <a:off x="7592604" y="4263340"/>
            <a:ext cx="1102778" cy="988101"/>
            <a:chOff x="3817870" y="3620003"/>
            <a:chExt cx="1102778" cy="988101"/>
          </a:xfrm>
        </p:grpSpPr>
        <p:cxnSp>
          <p:nvCxnSpPr>
            <p:cNvPr id="115" name="Straight Connector 114">
              <a:extLst>
                <a:ext uri="{FF2B5EF4-FFF2-40B4-BE49-F238E27FC236}">
                  <a16:creationId xmlns:a16="http://schemas.microsoft.com/office/drawing/2014/main" id="{79490D76-19C5-4E52-839E-4B7643C9A26C}"/>
                </a:ext>
              </a:extLst>
            </p:cNvPr>
            <p:cNvCxnSpPr/>
            <p:nvPr/>
          </p:nvCxnSpPr>
          <p:spPr>
            <a:xfrm flipV="1">
              <a:off x="3817870" y="3826813"/>
              <a:ext cx="574983" cy="781291"/>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5496474B-DB17-492F-A1CB-63ECB303CC29}"/>
                </a:ext>
              </a:extLst>
            </p:cNvPr>
            <p:cNvCxnSpPr>
              <a:cxnSpLocks/>
            </p:cNvCxnSpPr>
            <p:nvPr/>
          </p:nvCxnSpPr>
          <p:spPr>
            <a:xfrm rot="18366301">
              <a:off x="4501035" y="3579226"/>
              <a:ext cx="378836" cy="460390"/>
            </a:xfrm>
            <a:prstGeom prst="line">
              <a:avLst/>
            </a:prstGeom>
            <a:ln w="19050">
              <a:solidFill>
                <a:srgbClr val="192D4E"/>
              </a:solidFill>
            </a:ln>
          </p:spPr>
          <p:style>
            <a:lnRef idx="1">
              <a:schemeClr val="accent1"/>
            </a:lnRef>
            <a:fillRef idx="0">
              <a:schemeClr val="accent1"/>
            </a:fillRef>
            <a:effectRef idx="0">
              <a:schemeClr val="accent1"/>
            </a:effectRef>
            <a:fontRef idx="minor">
              <a:schemeClr val="tx1"/>
            </a:fontRef>
          </p:style>
        </p:cxnSp>
      </p:grpSp>
      <p:sp>
        <p:nvSpPr>
          <p:cNvPr id="93" name="TextBox 92">
            <a:extLst>
              <a:ext uri="{FF2B5EF4-FFF2-40B4-BE49-F238E27FC236}">
                <a16:creationId xmlns:a16="http://schemas.microsoft.com/office/drawing/2014/main" id="{91050B01-8893-4561-A80F-8C15F2C2AA6B}"/>
              </a:ext>
            </a:extLst>
          </p:cNvPr>
          <p:cNvSpPr txBox="1"/>
          <p:nvPr/>
        </p:nvSpPr>
        <p:spPr>
          <a:xfrm>
            <a:off x="3087110" y="5807632"/>
            <a:ext cx="569387" cy="369332"/>
          </a:xfrm>
          <a:prstGeom prst="rect">
            <a:avLst/>
          </a:prstGeom>
          <a:noFill/>
        </p:spPr>
        <p:txBody>
          <a:bodyPr wrap="none" rtlCol="0">
            <a:spAutoFit/>
          </a:bodyPr>
          <a:lstStyle/>
          <a:p>
            <a:r>
              <a:rPr lang="de-DE" dirty="0">
                <a:solidFill>
                  <a:schemeClr val="bg1"/>
                </a:solidFill>
              </a:rPr>
              <a:t>Visa</a:t>
            </a:r>
          </a:p>
        </p:txBody>
      </p:sp>
      <p:sp>
        <p:nvSpPr>
          <p:cNvPr id="97" name="TextBox 96">
            <a:extLst>
              <a:ext uri="{FF2B5EF4-FFF2-40B4-BE49-F238E27FC236}">
                <a16:creationId xmlns:a16="http://schemas.microsoft.com/office/drawing/2014/main" id="{F558CC42-DBCD-47FD-9E67-297EA9AF607B}"/>
              </a:ext>
            </a:extLst>
          </p:cNvPr>
          <p:cNvSpPr txBox="1"/>
          <p:nvPr/>
        </p:nvSpPr>
        <p:spPr>
          <a:xfrm>
            <a:off x="-31086" y="3459775"/>
            <a:ext cx="1251561" cy="369332"/>
          </a:xfrm>
          <a:prstGeom prst="rect">
            <a:avLst/>
          </a:prstGeom>
          <a:noFill/>
        </p:spPr>
        <p:txBody>
          <a:bodyPr wrap="none" rtlCol="0">
            <a:spAutoFit/>
          </a:bodyPr>
          <a:lstStyle/>
          <a:p>
            <a:r>
              <a:rPr lang="de-DE" dirty="0">
                <a:solidFill>
                  <a:schemeClr val="bg1"/>
                </a:solidFill>
              </a:rPr>
              <a:t>Mastercard</a:t>
            </a:r>
          </a:p>
        </p:txBody>
      </p:sp>
      <p:sp>
        <p:nvSpPr>
          <p:cNvPr id="98" name="TextBox 97">
            <a:extLst>
              <a:ext uri="{FF2B5EF4-FFF2-40B4-BE49-F238E27FC236}">
                <a16:creationId xmlns:a16="http://schemas.microsoft.com/office/drawing/2014/main" id="{23EC7D41-F7E4-4559-8998-E4C7832C04F7}"/>
              </a:ext>
            </a:extLst>
          </p:cNvPr>
          <p:cNvSpPr txBox="1"/>
          <p:nvPr/>
        </p:nvSpPr>
        <p:spPr>
          <a:xfrm>
            <a:off x="3230374" y="3660103"/>
            <a:ext cx="713400" cy="369332"/>
          </a:xfrm>
          <a:prstGeom prst="rect">
            <a:avLst/>
          </a:prstGeom>
          <a:noFill/>
        </p:spPr>
        <p:txBody>
          <a:bodyPr wrap="none" rtlCol="0">
            <a:spAutoFit/>
          </a:bodyPr>
          <a:lstStyle/>
          <a:p>
            <a:r>
              <a:rPr lang="de-DE" dirty="0">
                <a:solidFill>
                  <a:schemeClr val="bg1"/>
                </a:solidFill>
              </a:rPr>
              <a:t>Amex</a:t>
            </a:r>
          </a:p>
        </p:txBody>
      </p:sp>
      <p:grpSp>
        <p:nvGrpSpPr>
          <p:cNvPr id="101" name="Group 100">
            <a:extLst>
              <a:ext uri="{FF2B5EF4-FFF2-40B4-BE49-F238E27FC236}">
                <a16:creationId xmlns:a16="http://schemas.microsoft.com/office/drawing/2014/main" id="{C5C83932-0A93-47D0-A3D1-26B2AE8C0059}"/>
              </a:ext>
            </a:extLst>
          </p:cNvPr>
          <p:cNvGrpSpPr/>
          <p:nvPr/>
        </p:nvGrpSpPr>
        <p:grpSpPr>
          <a:xfrm rot="8227109">
            <a:off x="6857423" y="3556514"/>
            <a:ext cx="1254260" cy="481004"/>
            <a:chOff x="3031944" y="6058261"/>
            <a:chExt cx="1229659" cy="481004"/>
          </a:xfrm>
        </p:grpSpPr>
        <p:cxnSp>
          <p:nvCxnSpPr>
            <p:cNvPr id="102" name="Straight Connector 101">
              <a:extLst>
                <a:ext uri="{FF2B5EF4-FFF2-40B4-BE49-F238E27FC236}">
                  <a16:creationId xmlns:a16="http://schemas.microsoft.com/office/drawing/2014/main" id="{5B5E39CA-87CE-41DB-8995-9F6F2931C41A}"/>
                </a:ext>
              </a:extLst>
            </p:cNvPr>
            <p:cNvCxnSpPr>
              <a:cxnSpLocks/>
            </p:cNvCxnSpPr>
            <p:nvPr/>
          </p:nvCxnSpPr>
          <p:spPr>
            <a:xfrm rot="13372891" flipH="1">
              <a:off x="3031944" y="6058261"/>
              <a:ext cx="774268" cy="0"/>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81F64A7E-FC84-4C60-8557-854DDBAC2FAE}"/>
                </a:ext>
              </a:extLst>
            </p:cNvPr>
            <p:cNvCxnSpPr>
              <a:cxnSpLocks/>
            </p:cNvCxnSpPr>
            <p:nvPr/>
          </p:nvCxnSpPr>
          <p:spPr>
            <a:xfrm rot="13270505" flipH="1">
              <a:off x="3744281" y="6201283"/>
              <a:ext cx="517322" cy="337982"/>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104" name="TextBox 103">
            <a:extLst>
              <a:ext uri="{FF2B5EF4-FFF2-40B4-BE49-F238E27FC236}">
                <a16:creationId xmlns:a16="http://schemas.microsoft.com/office/drawing/2014/main" id="{76A665C3-76B2-4179-9CCE-6A859E8DB051}"/>
              </a:ext>
            </a:extLst>
          </p:cNvPr>
          <p:cNvSpPr txBox="1"/>
          <p:nvPr/>
        </p:nvSpPr>
        <p:spPr>
          <a:xfrm>
            <a:off x="6997377" y="5559949"/>
            <a:ext cx="745204" cy="369332"/>
          </a:xfrm>
          <a:prstGeom prst="rect">
            <a:avLst/>
          </a:prstGeom>
          <a:noFill/>
        </p:spPr>
        <p:txBody>
          <a:bodyPr wrap="none" rtlCol="0">
            <a:spAutoFit/>
          </a:bodyPr>
          <a:lstStyle/>
          <a:p>
            <a:r>
              <a:rPr lang="de-DE" dirty="0">
                <a:solidFill>
                  <a:schemeClr val="bg1"/>
                </a:solidFill>
              </a:rPr>
              <a:t>Books</a:t>
            </a:r>
          </a:p>
        </p:txBody>
      </p:sp>
      <p:sp>
        <p:nvSpPr>
          <p:cNvPr id="105" name="TextBox 104">
            <a:extLst>
              <a:ext uri="{FF2B5EF4-FFF2-40B4-BE49-F238E27FC236}">
                <a16:creationId xmlns:a16="http://schemas.microsoft.com/office/drawing/2014/main" id="{929798B8-933B-4079-8767-72089FA704D5}"/>
              </a:ext>
            </a:extLst>
          </p:cNvPr>
          <p:cNvSpPr txBox="1"/>
          <p:nvPr/>
        </p:nvSpPr>
        <p:spPr>
          <a:xfrm>
            <a:off x="3635962" y="4266626"/>
            <a:ext cx="1200457" cy="369332"/>
          </a:xfrm>
          <a:prstGeom prst="rect">
            <a:avLst/>
          </a:prstGeom>
          <a:noFill/>
        </p:spPr>
        <p:txBody>
          <a:bodyPr wrap="none" rtlCol="0">
            <a:spAutoFit/>
          </a:bodyPr>
          <a:lstStyle/>
          <a:p>
            <a:r>
              <a:rPr lang="de-DE" dirty="0">
                <a:solidFill>
                  <a:schemeClr val="bg1"/>
                </a:solidFill>
              </a:rPr>
              <a:t>Electronics</a:t>
            </a:r>
          </a:p>
        </p:txBody>
      </p:sp>
      <p:sp>
        <p:nvSpPr>
          <p:cNvPr id="118" name="TextBox 117">
            <a:extLst>
              <a:ext uri="{FF2B5EF4-FFF2-40B4-BE49-F238E27FC236}">
                <a16:creationId xmlns:a16="http://schemas.microsoft.com/office/drawing/2014/main" id="{5AD15E1A-5A96-49CD-ADCF-EFBDD595A6AA}"/>
              </a:ext>
            </a:extLst>
          </p:cNvPr>
          <p:cNvSpPr txBox="1"/>
          <p:nvPr/>
        </p:nvSpPr>
        <p:spPr>
          <a:xfrm>
            <a:off x="7348195" y="3430611"/>
            <a:ext cx="965329" cy="369332"/>
          </a:xfrm>
          <a:prstGeom prst="rect">
            <a:avLst/>
          </a:prstGeom>
          <a:noFill/>
        </p:spPr>
        <p:txBody>
          <a:bodyPr wrap="none" rtlCol="0">
            <a:spAutoFit/>
          </a:bodyPr>
          <a:lstStyle/>
          <a:p>
            <a:r>
              <a:rPr lang="de-DE" dirty="0">
                <a:solidFill>
                  <a:schemeClr val="bg1"/>
                </a:solidFill>
              </a:rPr>
              <a:t>Clothing</a:t>
            </a:r>
          </a:p>
        </p:txBody>
      </p:sp>
      <p:sp>
        <p:nvSpPr>
          <p:cNvPr id="119" name="TextBox 118">
            <a:extLst>
              <a:ext uri="{FF2B5EF4-FFF2-40B4-BE49-F238E27FC236}">
                <a16:creationId xmlns:a16="http://schemas.microsoft.com/office/drawing/2014/main" id="{61B2F740-2CFB-4EE3-BB1C-7BC9CE34CD0E}"/>
              </a:ext>
            </a:extLst>
          </p:cNvPr>
          <p:cNvSpPr txBox="1"/>
          <p:nvPr/>
        </p:nvSpPr>
        <p:spPr>
          <a:xfrm>
            <a:off x="7465553" y="4254880"/>
            <a:ext cx="899605" cy="369332"/>
          </a:xfrm>
          <a:prstGeom prst="rect">
            <a:avLst/>
          </a:prstGeom>
          <a:noFill/>
        </p:spPr>
        <p:txBody>
          <a:bodyPr wrap="none" rtlCol="0">
            <a:spAutoFit/>
          </a:bodyPr>
          <a:lstStyle/>
          <a:p>
            <a:r>
              <a:rPr lang="de-DE" dirty="0">
                <a:solidFill>
                  <a:schemeClr val="bg1"/>
                </a:solidFill>
              </a:rPr>
              <a:t>Manual</a:t>
            </a:r>
          </a:p>
        </p:txBody>
      </p:sp>
      <p:sp>
        <p:nvSpPr>
          <p:cNvPr id="120" name="TextBox 119">
            <a:extLst>
              <a:ext uri="{FF2B5EF4-FFF2-40B4-BE49-F238E27FC236}">
                <a16:creationId xmlns:a16="http://schemas.microsoft.com/office/drawing/2014/main" id="{A6630A3F-58A5-4456-BA9D-3C88262F74E6}"/>
              </a:ext>
            </a:extLst>
          </p:cNvPr>
          <p:cNvSpPr txBox="1"/>
          <p:nvPr/>
        </p:nvSpPr>
        <p:spPr>
          <a:xfrm>
            <a:off x="10831458" y="4207312"/>
            <a:ext cx="1300356" cy="369332"/>
          </a:xfrm>
          <a:prstGeom prst="rect">
            <a:avLst/>
          </a:prstGeom>
          <a:noFill/>
        </p:spPr>
        <p:txBody>
          <a:bodyPr wrap="square" rtlCol="0">
            <a:spAutoFit/>
          </a:bodyPr>
          <a:lstStyle/>
          <a:p>
            <a:r>
              <a:rPr lang="de-DE" dirty="0">
                <a:solidFill>
                  <a:schemeClr val="bg1"/>
                </a:solidFill>
              </a:rPr>
              <a:t>Auto-renew</a:t>
            </a:r>
          </a:p>
        </p:txBody>
      </p:sp>
      <p:grpSp>
        <p:nvGrpSpPr>
          <p:cNvPr id="125" name="Google Shape;12820;p91">
            <a:extLst>
              <a:ext uri="{FF2B5EF4-FFF2-40B4-BE49-F238E27FC236}">
                <a16:creationId xmlns:a16="http://schemas.microsoft.com/office/drawing/2014/main" id="{E0512B20-1B12-4B43-AE40-06E1247F774F}"/>
              </a:ext>
            </a:extLst>
          </p:cNvPr>
          <p:cNvGrpSpPr>
            <a:grpSpLocks noChangeAspect="1"/>
          </p:cNvGrpSpPr>
          <p:nvPr/>
        </p:nvGrpSpPr>
        <p:grpSpPr>
          <a:xfrm>
            <a:off x="5603376" y="279904"/>
            <a:ext cx="1102925" cy="960535"/>
            <a:chOff x="7500054" y="2934735"/>
            <a:chExt cx="350576" cy="280454"/>
          </a:xfrm>
          <a:solidFill>
            <a:schemeClr val="bg1"/>
          </a:solidFill>
        </p:grpSpPr>
        <p:sp>
          <p:nvSpPr>
            <p:cNvPr id="126" name="Google Shape;12821;p91">
              <a:extLst>
                <a:ext uri="{FF2B5EF4-FFF2-40B4-BE49-F238E27FC236}">
                  <a16:creationId xmlns:a16="http://schemas.microsoft.com/office/drawing/2014/main" id="{2158FF75-E80B-42E3-90E8-2BAED0C7025F}"/>
                </a:ext>
              </a:extLst>
            </p:cNvPr>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822;p91">
              <a:extLst>
                <a:ext uri="{FF2B5EF4-FFF2-40B4-BE49-F238E27FC236}">
                  <a16:creationId xmlns:a16="http://schemas.microsoft.com/office/drawing/2014/main" id="{966DEC17-9589-4ED5-8122-C82A3ED1E9FA}"/>
                </a:ext>
              </a:extLst>
            </p:cNvPr>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23;p91">
              <a:extLst>
                <a:ext uri="{FF2B5EF4-FFF2-40B4-BE49-F238E27FC236}">
                  <a16:creationId xmlns:a16="http://schemas.microsoft.com/office/drawing/2014/main" id="{D8E19C39-DD66-4C7B-8990-196463923737}"/>
                </a:ext>
              </a:extLst>
            </p:cNvPr>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824;p91">
              <a:extLst>
                <a:ext uri="{FF2B5EF4-FFF2-40B4-BE49-F238E27FC236}">
                  <a16:creationId xmlns:a16="http://schemas.microsoft.com/office/drawing/2014/main" id="{4D3F1962-272D-45D0-A2D3-773CE3AE6759}"/>
                </a:ext>
              </a:extLst>
            </p:cNvPr>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2825;p91">
              <a:extLst>
                <a:ext uri="{FF2B5EF4-FFF2-40B4-BE49-F238E27FC236}">
                  <a16:creationId xmlns:a16="http://schemas.microsoft.com/office/drawing/2014/main" id="{9FBBB484-D429-418A-836A-7849F4A56A26}"/>
                </a:ext>
              </a:extLst>
            </p:cNvPr>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2826;p91">
              <a:extLst>
                <a:ext uri="{FF2B5EF4-FFF2-40B4-BE49-F238E27FC236}">
                  <a16:creationId xmlns:a16="http://schemas.microsoft.com/office/drawing/2014/main" id="{33C32D40-255C-45F8-9339-AAAACA1CB268}"/>
                </a:ext>
              </a:extLst>
            </p:cNvPr>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2827;p91">
              <a:extLst>
                <a:ext uri="{FF2B5EF4-FFF2-40B4-BE49-F238E27FC236}">
                  <a16:creationId xmlns:a16="http://schemas.microsoft.com/office/drawing/2014/main" id="{970C9E38-01FB-413F-A4DB-4337BC87DCE5}"/>
                </a:ext>
              </a:extLst>
            </p:cNvPr>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2828;p91">
              <a:extLst>
                <a:ext uri="{FF2B5EF4-FFF2-40B4-BE49-F238E27FC236}">
                  <a16:creationId xmlns:a16="http://schemas.microsoft.com/office/drawing/2014/main" id="{F377D3FB-00AF-481B-9A5B-25433A0F21B2}"/>
                </a:ext>
              </a:extLst>
            </p:cNvPr>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Rectangle: Rounded Corners 55">
            <a:extLst>
              <a:ext uri="{FF2B5EF4-FFF2-40B4-BE49-F238E27FC236}">
                <a16:creationId xmlns:a16="http://schemas.microsoft.com/office/drawing/2014/main" id="{8F6F7ABF-EF5F-4CCB-9B0E-14B2465482C5}"/>
              </a:ext>
            </a:extLst>
          </p:cNvPr>
          <p:cNvSpPr>
            <a:spLocks noChangeAspect="1"/>
          </p:cNvSpPr>
          <p:nvPr/>
        </p:nvSpPr>
        <p:spPr>
          <a:xfrm>
            <a:off x="3836149" y="6045617"/>
            <a:ext cx="478896" cy="167174"/>
          </a:xfrm>
          <a:prstGeom prst="roundRect">
            <a:avLst>
              <a:gd name="adj" fmla="val 50000"/>
            </a:avLst>
          </a:prstGeom>
          <a:solidFill>
            <a:srgbClr val="192D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7" name="Rectangle: Rounded Corners 56">
            <a:extLst>
              <a:ext uri="{FF2B5EF4-FFF2-40B4-BE49-F238E27FC236}">
                <a16:creationId xmlns:a16="http://schemas.microsoft.com/office/drawing/2014/main" id="{76A21520-2ADC-4F17-9D74-170706A4C37B}"/>
              </a:ext>
            </a:extLst>
          </p:cNvPr>
          <p:cNvSpPr>
            <a:spLocks noChangeAspect="1"/>
          </p:cNvSpPr>
          <p:nvPr/>
        </p:nvSpPr>
        <p:spPr>
          <a:xfrm>
            <a:off x="3836149" y="6330567"/>
            <a:ext cx="478896" cy="167174"/>
          </a:xfrm>
          <a:prstGeom prst="roundRect">
            <a:avLst>
              <a:gd name="adj" fmla="val 50000"/>
            </a:avLst>
          </a:prstGeom>
          <a:solidFill>
            <a:srgbClr val="FCBF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8" name="Rectangle: Rounded Corners 57">
            <a:extLst>
              <a:ext uri="{FF2B5EF4-FFF2-40B4-BE49-F238E27FC236}">
                <a16:creationId xmlns:a16="http://schemas.microsoft.com/office/drawing/2014/main" id="{19C4831E-5EB9-495F-AD68-577B3150AA05}"/>
              </a:ext>
            </a:extLst>
          </p:cNvPr>
          <p:cNvSpPr>
            <a:spLocks noChangeAspect="1"/>
          </p:cNvSpPr>
          <p:nvPr/>
        </p:nvSpPr>
        <p:spPr>
          <a:xfrm>
            <a:off x="3836149" y="6617317"/>
            <a:ext cx="478896" cy="167174"/>
          </a:xfrm>
          <a:prstGeom prst="roundRect">
            <a:avLst>
              <a:gd name="adj" fmla="val 50000"/>
            </a:avLst>
          </a:prstGeom>
          <a:solidFill>
            <a:srgbClr val="F23E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0" name="Rectangle: Rounded Corners 59">
            <a:extLst>
              <a:ext uri="{FF2B5EF4-FFF2-40B4-BE49-F238E27FC236}">
                <a16:creationId xmlns:a16="http://schemas.microsoft.com/office/drawing/2014/main" id="{0EC3A92C-9CF7-4487-B3F8-BBB929034800}"/>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13</a:t>
            </a:r>
            <a:endParaRPr lang="de-DE" b="1" dirty="0">
              <a:solidFill>
                <a:schemeClr val="tx1">
                  <a:lumMod val="50000"/>
                  <a:lumOff val="50000"/>
                </a:schemeClr>
              </a:solidFill>
            </a:endParaRPr>
          </a:p>
        </p:txBody>
      </p:sp>
    </p:spTree>
    <p:extLst>
      <p:ext uri="{BB962C8B-B14F-4D97-AF65-F5344CB8AC3E}">
        <p14:creationId xmlns:p14="http://schemas.microsoft.com/office/powerpoint/2010/main" val="42824005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21" presetClass="entr" presetSubtype="3"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heel(3)">
                                      <p:cBhvr>
                                        <p:cTn id="10" dur="2000"/>
                                        <p:tgtEl>
                                          <p:spTgt spid="7"/>
                                        </p:tgtEl>
                                      </p:cBhvr>
                                    </p:animEffect>
                                  </p:childTnLst>
                                </p:cTn>
                              </p:par>
                              <p:par>
                                <p:cTn id="11" presetID="22" presetClass="entr" presetSubtype="8" fill="hold" nodeType="withEffect">
                                  <p:stCondLst>
                                    <p:cond delay="700"/>
                                  </p:stCondLst>
                                  <p:childTnLst>
                                    <p:set>
                                      <p:cBhvr>
                                        <p:cTn id="12" dur="1" fill="hold">
                                          <p:stCondLst>
                                            <p:cond delay="0"/>
                                          </p:stCondLst>
                                        </p:cTn>
                                        <p:tgtEl>
                                          <p:spTgt spid="75"/>
                                        </p:tgtEl>
                                        <p:attrNameLst>
                                          <p:attrName>style.visibility</p:attrName>
                                        </p:attrNameLst>
                                      </p:cBhvr>
                                      <p:to>
                                        <p:strVal val="visible"/>
                                      </p:to>
                                    </p:set>
                                    <p:animEffect transition="in" filter="wipe(left)">
                                      <p:cBhvr>
                                        <p:cTn id="13" dur="1000"/>
                                        <p:tgtEl>
                                          <p:spTgt spid="75"/>
                                        </p:tgtEl>
                                      </p:cBhvr>
                                    </p:animEffect>
                                  </p:childTnLst>
                                </p:cTn>
                              </p:par>
                              <p:par>
                                <p:cTn id="14" presetID="22" presetClass="entr" presetSubtype="8" fill="hold" grpId="0" nodeType="withEffect">
                                  <p:stCondLst>
                                    <p:cond delay="800"/>
                                  </p:stCondLst>
                                  <p:childTnLst>
                                    <p:set>
                                      <p:cBhvr>
                                        <p:cTn id="15" dur="1" fill="hold">
                                          <p:stCondLst>
                                            <p:cond delay="0"/>
                                          </p:stCondLst>
                                        </p:cTn>
                                        <p:tgtEl>
                                          <p:spTgt spid="98"/>
                                        </p:tgtEl>
                                        <p:attrNameLst>
                                          <p:attrName>style.visibility</p:attrName>
                                        </p:attrNameLst>
                                      </p:cBhvr>
                                      <p:to>
                                        <p:strVal val="visible"/>
                                      </p:to>
                                    </p:set>
                                    <p:animEffect transition="in" filter="wipe(left)">
                                      <p:cBhvr>
                                        <p:cTn id="16" dur="1000"/>
                                        <p:tgtEl>
                                          <p:spTgt spid="98"/>
                                        </p:tgtEl>
                                      </p:cBhvr>
                                    </p:animEffect>
                                  </p:childTnLst>
                                </p:cTn>
                              </p:par>
                              <p:par>
                                <p:cTn id="17" presetID="22" presetClass="entr" presetSubtype="8" fill="hold" nodeType="withEffect">
                                  <p:stCondLst>
                                    <p:cond delay="1000"/>
                                  </p:stCondLst>
                                  <p:childTnLst>
                                    <p:set>
                                      <p:cBhvr>
                                        <p:cTn id="18" dur="1" fill="hold">
                                          <p:stCondLst>
                                            <p:cond delay="0"/>
                                          </p:stCondLst>
                                        </p:cTn>
                                        <p:tgtEl>
                                          <p:spTgt spid="78"/>
                                        </p:tgtEl>
                                        <p:attrNameLst>
                                          <p:attrName>style.visibility</p:attrName>
                                        </p:attrNameLst>
                                      </p:cBhvr>
                                      <p:to>
                                        <p:strVal val="visible"/>
                                      </p:to>
                                    </p:set>
                                    <p:animEffect transition="in" filter="wipe(left)">
                                      <p:cBhvr>
                                        <p:cTn id="19" dur="500"/>
                                        <p:tgtEl>
                                          <p:spTgt spid="78"/>
                                        </p:tgtEl>
                                      </p:cBhvr>
                                    </p:animEffect>
                                  </p:childTnLst>
                                </p:cTn>
                              </p:par>
                              <p:par>
                                <p:cTn id="20" presetID="22" presetClass="entr" presetSubtype="8" fill="hold" grpId="0" nodeType="withEffect">
                                  <p:stCondLst>
                                    <p:cond delay="1250"/>
                                  </p:stCondLst>
                                  <p:childTnLst>
                                    <p:set>
                                      <p:cBhvr>
                                        <p:cTn id="21" dur="1" fill="hold">
                                          <p:stCondLst>
                                            <p:cond delay="0"/>
                                          </p:stCondLst>
                                        </p:cTn>
                                        <p:tgtEl>
                                          <p:spTgt spid="93"/>
                                        </p:tgtEl>
                                        <p:attrNameLst>
                                          <p:attrName>style.visibility</p:attrName>
                                        </p:attrNameLst>
                                      </p:cBhvr>
                                      <p:to>
                                        <p:strVal val="visible"/>
                                      </p:to>
                                    </p:set>
                                    <p:animEffect transition="in" filter="wipe(left)">
                                      <p:cBhvr>
                                        <p:cTn id="22" dur="500"/>
                                        <p:tgtEl>
                                          <p:spTgt spid="93"/>
                                        </p:tgtEl>
                                      </p:cBhvr>
                                    </p:animEffect>
                                  </p:childTnLst>
                                </p:cTn>
                              </p:par>
                              <p:par>
                                <p:cTn id="23" presetID="22" presetClass="entr" presetSubtype="2" fill="hold" nodeType="withEffect">
                                  <p:stCondLst>
                                    <p:cond delay="1700"/>
                                  </p:stCondLst>
                                  <p:childTnLst>
                                    <p:set>
                                      <p:cBhvr>
                                        <p:cTn id="24" dur="1" fill="hold">
                                          <p:stCondLst>
                                            <p:cond delay="0"/>
                                          </p:stCondLst>
                                        </p:cTn>
                                        <p:tgtEl>
                                          <p:spTgt spid="72"/>
                                        </p:tgtEl>
                                        <p:attrNameLst>
                                          <p:attrName>style.visibility</p:attrName>
                                        </p:attrNameLst>
                                      </p:cBhvr>
                                      <p:to>
                                        <p:strVal val="visible"/>
                                      </p:to>
                                    </p:set>
                                    <p:animEffect transition="in" filter="wipe(right)">
                                      <p:cBhvr>
                                        <p:cTn id="25" dur="500"/>
                                        <p:tgtEl>
                                          <p:spTgt spid="72"/>
                                        </p:tgtEl>
                                      </p:cBhvr>
                                    </p:animEffect>
                                  </p:childTnLst>
                                </p:cTn>
                              </p:par>
                              <p:par>
                                <p:cTn id="26" presetID="22" presetClass="entr" presetSubtype="8" fill="hold" grpId="0" nodeType="withEffect">
                                  <p:stCondLst>
                                    <p:cond delay="1900"/>
                                  </p:stCondLst>
                                  <p:childTnLst>
                                    <p:set>
                                      <p:cBhvr>
                                        <p:cTn id="27" dur="1" fill="hold">
                                          <p:stCondLst>
                                            <p:cond delay="0"/>
                                          </p:stCondLst>
                                        </p:cTn>
                                        <p:tgtEl>
                                          <p:spTgt spid="97"/>
                                        </p:tgtEl>
                                        <p:attrNameLst>
                                          <p:attrName>style.visibility</p:attrName>
                                        </p:attrNameLst>
                                      </p:cBhvr>
                                      <p:to>
                                        <p:strVal val="visible"/>
                                      </p:to>
                                    </p:set>
                                    <p:animEffect transition="in" filter="wipe(left)">
                                      <p:cBhvr>
                                        <p:cTn id="28" dur="500"/>
                                        <p:tgtEl>
                                          <p:spTgt spid="97"/>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xit" presetSubtype="2" fill="hold" nodeType="clickEffect">
                                  <p:stCondLst>
                                    <p:cond delay="0"/>
                                  </p:stCondLst>
                                  <p:childTnLst>
                                    <p:animEffect transition="out" filter="wipe(right)">
                                      <p:cBhvr>
                                        <p:cTn id="32" dur="500"/>
                                        <p:tgtEl>
                                          <p:spTgt spid="75"/>
                                        </p:tgtEl>
                                      </p:cBhvr>
                                    </p:animEffect>
                                    <p:set>
                                      <p:cBhvr>
                                        <p:cTn id="33" dur="1" fill="hold">
                                          <p:stCondLst>
                                            <p:cond delay="499"/>
                                          </p:stCondLst>
                                        </p:cTn>
                                        <p:tgtEl>
                                          <p:spTgt spid="75"/>
                                        </p:tgtEl>
                                        <p:attrNameLst>
                                          <p:attrName>style.visibility</p:attrName>
                                        </p:attrNameLst>
                                      </p:cBhvr>
                                      <p:to>
                                        <p:strVal val="hidden"/>
                                      </p:to>
                                    </p:set>
                                  </p:childTnLst>
                                </p:cTn>
                              </p:par>
                              <p:par>
                                <p:cTn id="34" presetID="22" presetClass="exit" presetSubtype="2" fill="hold" nodeType="withEffect">
                                  <p:stCondLst>
                                    <p:cond delay="0"/>
                                  </p:stCondLst>
                                  <p:childTnLst>
                                    <p:animEffect transition="out" filter="wipe(right)">
                                      <p:cBhvr>
                                        <p:cTn id="35" dur="500"/>
                                        <p:tgtEl>
                                          <p:spTgt spid="78"/>
                                        </p:tgtEl>
                                      </p:cBhvr>
                                    </p:animEffect>
                                    <p:set>
                                      <p:cBhvr>
                                        <p:cTn id="36" dur="1" fill="hold">
                                          <p:stCondLst>
                                            <p:cond delay="499"/>
                                          </p:stCondLst>
                                        </p:cTn>
                                        <p:tgtEl>
                                          <p:spTgt spid="78"/>
                                        </p:tgtEl>
                                        <p:attrNameLst>
                                          <p:attrName>style.visibility</p:attrName>
                                        </p:attrNameLst>
                                      </p:cBhvr>
                                      <p:to>
                                        <p:strVal val="hidden"/>
                                      </p:to>
                                    </p:set>
                                  </p:childTnLst>
                                </p:cTn>
                              </p:par>
                              <p:par>
                                <p:cTn id="37" presetID="22" presetClass="exit" presetSubtype="8" fill="hold" nodeType="withEffect">
                                  <p:stCondLst>
                                    <p:cond delay="0"/>
                                  </p:stCondLst>
                                  <p:childTnLst>
                                    <p:animEffect transition="out" filter="wipe(left)">
                                      <p:cBhvr>
                                        <p:cTn id="38" dur="500"/>
                                        <p:tgtEl>
                                          <p:spTgt spid="72"/>
                                        </p:tgtEl>
                                      </p:cBhvr>
                                    </p:animEffect>
                                    <p:set>
                                      <p:cBhvr>
                                        <p:cTn id="39" dur="1" fill="hold">
                                          <p:stCondLst>
                                            <p:cond delay="499"/>
                                          </p:stCondLst>
                                        </p:cTn>
                                        <p:tgtEl>
                                          <p:spTgt spid="72"/>
                                        </p:tgtEl>
                                        <p:attrNameLst>
                                          <p:attrName>style.visibility</p:attrName>
                                        </p:attrNameLst>
                                      </p:cBhvr>
                                      <p:to>
                                        <p:strVal val="hidden"/>
                                      </p:to>
                                    </p:set>
                                  </p:childTnLst>
                                </p:cTn>
                              </p:par>
                              <p:par>
                                <p:cTn id="40" presetID="42" presetClass="path" presetSubtype="0" accel="50000" decel="50000" fill="hold" grpId="1" nodeType="withEffect">
                                  <p:stCondLst>
                                    <p:cond delay="0"/>
                                  </p:stCondLst>
                                  <p:childTnLst>
                                    <p:animMotion origin="layout" path="M -6.25E-7 1.85185E-6 L -0.01654 0.3743 " pathEditMode="relative" rAng="0" ptsTypes="AA">
                                      <p:cBhvr>
                                        <p:cTn id="41" dur="2000" fill="hold"/>
                                        <p:tgtEl>
                                          <p:spTgt spid="98"/>
                                        </p:tgtEl>
                                        <p:attrNameLst>
                                          <p:attrName>ppt_x</p:attrName>
                                          <p:attrName>ppt_y</p:attrName>
                                        </p:attrNameLst>
                                      </p:cBhvr>
                                      <p:rCtr x="-833" y="18704"/>
                                    </p:animMotion>
                                  </p:childTnLst>
                                </p:cTn>
                              </p:par>
                              <p:par>
                                <p:cTn id="42" presetID="42" presetClass="path" presetSubtype="0" accel="50000" decel="50000" fill="hold" grpId="1" nodeType="withEffect">
                                  <p:stCondLst>
                                    <p:cond delay="0"/>
                                  </p:stCondLst>
                                  <p:childTnLst>
                                    <p:animMotion origin="layout" path="M -2.5E-6 -1.11111E-6 L -0.00182 0.10625 " pathEditMode="relative" rAng="0" ptsTypes="AA">
                                      <p:cBhvr>
                                        <p:cTn id="43" dur="2000" fill="hold"/>
                                        <p:tgtEl>
                                          <p:spTgt spid="93"/>
                                        </p:tgtEl>
                                        <p:attrNameLst>
                                          <p:attrName>ppt_x</p:attrName>
                                          <p:attrName>ppt_y</p:attrName>
                                        </p:attrNameLst>
                                      </p:cBhvr>
                                      <p:rCtr x="-91" y="5301"/>
                                    </p:animMotion>
                                  </p:childTnLst>
                                </p:cTn>
                              </p:par>
                              <p:par>
                                <p:cTn id="44" presetID="42" presetClass="path" presetSubtype="0" accel="50000" decel="50000" fill="hold" grpId="1" nodeType="withEffect">
                                  <p:stCondLst>
                                    <p:cond delay="0"/>
                                  </p:stCondLst>
                                  <p:childTnLst>
                                    <p:animMotion origin="layout" path="M -0.00274 -0.05069 L 0.222 0.36296 " pathEditMode="relative" rAng="0" ptsTypes="AA">
                                      <p:cBhvr>
                                        <p:cTn id="45" dur="2000" fill="hold"/>
                                        <p:tgtEl>
                                          <p:spTgt spid="97"/>
                                        </p:tgtEl>
                                        <p:attrNameLst>
                                          <p:attrName>ppt_x</p:attrName>
                                          <p:attrName>ppt_y</p:attrName>
                                        </p:attrNameLst>
                                      </p:cBhvr>
                                      <p:rCtr x="11237" y="20671"/>
                                    </p:animMotion>
                                  </p:childTnLst>
                                </p:cTn>
                              </p:par>
                              <p:par>
                                <p:cTn id="46" presetID="6" presetClass="emph" presetSubtype="0" fill="hold" grpId="2" nodeType="withEffect">
                                  <p:stCondLst>
                                    <p:cond delay="0"/>
                                  </p:stCondLst>
                                  <p:childTnLst>
                                    <p:animScale>
                                      <p:cBhvr>
                                        <p:cTn id="47" dur="2000" fill="hold"/>
                                        <p:tgtEl>
                                          <p:spTgt spid="98"/>
                                        </p:tgtEl>
                                      </p:cBhvr>
                                      <p:by x="75000" y="75000"/>
                                    </p:animScale>
                                  </p:childTnLst>
                                </p:cTn>
                              </p:par>
                              <p:par>
                                <p:cTn id="48" presetID="6" presetClass="emph" presetSubtype="0" fill="hold" grpId="2" nodeType="withEffect">
                                  <p:stCondLst>
                                    <p:cond delay="0"/>
                                  </p:stCondLst>
                                  <p:childTnLst>
                                    <p:animScale>
                                      <p:cBhvr>
                                        <p:cTn id="49" dur="2000" fill="hold"/>
                                        <p:tgtEl>
                                          <p:spTgt spid="93"/>
                                        </p:tgtEl>
                                      </p:cBhvr>
                                      <p:by x="75000" y="75000"/>
                                    </p:animScale>
                                  </p:childTnLst>
                                </p:cTn>
                              </p:par>
                              <p:par>
                                <p:cTn id="50" presetID="6" presetClass="emph" presetSubtype="0" fill="hold" grpId="2" nodeType="withEffect">
                                  <p:stCondLst>
                                    <p:cond delay="0"/>
                                  </p:stCondLst>
                                  <p:childTnLst>
                                    <p:animScale>
                                      <p:cBhvr>
                                        <p:cTn id="51" dur="2000" fill="hold"/>
                                        <p:tgtEl>
                                          <p:spTgt spid="97"/>
                                        </p:tgtEl>
                                      </p:cBhvr>
                                      <p:by x="75000" y="75000"/>
                                    </p:animScale>
                                  </p:childTnLst>
                                </p:cTn>
                              </p:par>
                              <p:par>
                                <p:cTn id="52" presetID="10" presetClass="entr" presetSubtype="0" fill="hold" grpId="0" nodeType="withEffect">
                                  <p:stCondLst>
                                    <p:cond delay="1000"/>
                                  </p:stCondLst>
                                  <p:childTnLst>
                                    <p:set>
                                      <p:cBhvr>
                                        <p:cTn id="53" dur="1" fill="hold">
                                          <p:stCondLst>
                                            <p:cond delay="0"/>
                                          </p:stCondLst>
                                        </p:cTn>
                                        <p:tgtEl>
                                          <p:spTgt spid="56"/>
                                        </p:tgtEl>
                                        <p:attrNameLst>
                                          <p:attrName>style.visibility</p:attrName>
                                        </p:attrNameLst>
                                      </p:cBhvr>
                                      <p:to>
                                        <p:strVal val="visible"/>
                                      </p:to>
                                    </p:set>
                                    <p:animEffect transition="in" filter="fade">
                                      <p:cBhvr>
                                        <p:cTn id="54" dur="500"/>
                                        <p:tgtEl>
                                          <p:spTgt spid="56"/>
                                        </p:tgtEl>
                                      </p:cBhvr>
                                    </p:animEffect>
                                  </p:childTnLst>
                                </p:cTn>
                              </p:par>
                              <p:par>
                                <p:cTn id="55" presetID="10" presetClass="entr" presetSubtype="0" fill="hold" grpId="0" nodeType="withEffect">
                                  <p:stCondLst>
                                    <p:cond delay="1100"/>
                                  </p:stCondLst>
                                  <p:childTnLst>
                                    <p:set>
                                      <p:cBhvr>
                                        <p:cTn id="56" dur="1" fill="hold">
                                          <p:stCondLst>
                                            <p:cond delay="0"/>
                                          </p:stCondLst>
                                        </p:cTn>
                                        <p:tgtEl>
                                          <p:spTgt spid="57"/>
                                        </p:tgtEl>
                                        <p:attrNameLst>
                                          <p:attrName>style.visibility</p:attrName>
                                        </p:attrNameLst>
                                      </p:cBhvr>
                                      <p:to>
                                        <p:strVal val="visible"/>
                                      </p:to>
                                    </p:set>
                                    <p:animEffect transition="in" filter="fade">
                                      <p:cBhvr>
                                        <p:cTn id="57" dur="500"/>
                                        <p:tgtEl>
                                          <p:spTgt spid="57"/>
                                        </p:tgtEl>
                                      </p:cBhvr>
                                    </p:animEffect>
                                  </p:childTnLst>
                                </p:cTn>
                              </p:par>
                              <p:par>
                                <p:cTn id="58" presetID="10" presetClass="entr" presetSubtype="0" fill="hold" grpId="0" nodeType="withEffect">
                                  <p:stCondLst>
                                    <p:cond delay="1200"/>
                                  </p:stCondLst>
                                  <p:childTnLst>
                                    <p:set>
                                      <p:cBhvr>
                                        <p:cTn id="59" dur="1" fill="hold">
                                          <p:stCondLst>
                                            <p:cond delay="0"/>
                                          </p:stCondLst>
                                        </p:cTn>
                                        <p:tgtEl>
                                          <p:spTgt spid="58"/>
                                        </p:tgtEl>
                                        <p:attrNameLst>
                                          <p:attrName>style.visibility</p:attrName>
                                        </p:attrNameLst>
                                      </p:cBhvr>
                                      <p:to>
                                        <p:strVal val="visible"/>
                                      </p:to>
                                    </p:set>
                                    <p:animEffect transition="in" filter="fade">
                                      <p:cBhvr>
                                        <p:cTn id="60" dur="500"/>
                                        <p:tgtEl>
                                          <p:spTgt spid="58"/>
                                        </p:tgtEl>
                                      </p:cBhvr>
                                    </p:animEffect>
                                  </p:childTnLst>
                                </p:cTn>
                              </p:par>
                              <p:par>
                                <p:cTn id="61" presetID="10" presetClass="entr" presetSubtype="0" fill="hold" grpId="0" nodeType="withEffect">
                                  <p:stCondLst>
                                    <p:cond delay="1200"/>
                                  </p:stCondLst>
                                  <p:childTnLst>
                                    <p:set>
                                      <p:cBhvr>
                                        <p:cTn id="62" dur="1" fill="hold">
                                          <p:stCondLst>
                                            <p:cond delay="0"/>
                                          </p:stCondLst>
                                        </p:cTn>
                                        <p:tgtEl>
                                          <p:spTgt spid="40"/>
                                        </p:tgtEl>
                                        <p:attrNameLst>
                                          <p:attrName>style.visibility</p:attrName>
                                        </p:attrNameLst>
                                      </p:cBhvr>
                                      <p:to>
                                        <p:strVal val="visible"/>
                                      </p:to>
                                    </p:set>
                                    <p:animEffect transition="in" filter="fade">
                                      <p:cBhvr>
                                        <p:cTn id="63" dur="500"/>
                                        <p:tgtEl>
                                          <p:spTgt spid="40"/>
                                        </p:tgtEl>
                                      </p:cBhvr>
                                    </p:animEffect>
                                  </p:childTnLst>
                                </p:cTn>
                              </p:par>
                              <p:par>
                                <p:cTn id="64" presetID="21" presetClass="entr" presetSubtype="3" fill="hold" grpId="0" nodeType="with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wheel(3)">
                                      <p:cBhvr>
                                        <p:cTn id="66" dur="2000"/>
                                        <p:tgtEl>
                                          <p:spTgt spid="8"/>
                                        </p:tgtEl>
                                      </p:cBhvr>
                                    </p:animEffect>
                                  </p:childTnLst>
                                </p:cTn>
                              </p:par>
                              <p:par>
                                <p:cTn id="67" presetID="22" presetClass="entr" presetSubtype="8" fill="hold" nodeType="withEffect">
                                  <p:stCondLst>
                                    <p:cond delay="500"/>
                                  </p:stCondLst>
                                  <p:childTnLst>
                                    <p:set>
                                      <p:cBhvr>
                                        <p:cTn id="68" dur="1" fill="hold">
                                          <p:stCondLst>
                                            <p:cond delay="0"/>
                                          </p:stCondLst>
                                        </p:cTn>
                                        <p:tgtEl>
                                          <p:spTgt spid="101"/>
                                        </p:tgtEl>
                                        <p:attrNameLst>
                                          <p:attrName>style.visibility</p:attrName>
                                        </p:attrNameLst>
                                      </p:cBhvr>
                                      <p:to>
                                        <p:strVal val="visible"/>
                                      </p:to>
                                    </p:set>
                                    <p:animEffect transition="in" filter="wipe(left)">
                                      <p:cBhvr>
                                        <p:cTn id="69" dur="500"/>
                                        <p:tgtEl>
                                          <p:spTgt spid="101"/>
                                        </p:tgtEl>
                                      </p:cBhvr>
                                    </p:animEffect>
                                  </p:childTnLst>
                                </p:cTn>
                              </p:par>
                              <p:par>
                                <p:cTn id="70" presetID="22" presetClass="entr" presetSubtype="8" fill="hold" grpId="0" nodeType="withEffect">
                                  <p:stCondLst>
                                    <p:cond delay="700"/>
                                  </p:stCondLst>
                                  <p:childTnLst>
                                    <p:set>
                                      <p:cBhvr>
                                        <p:cTn id="71" dur="1" fill="hold">
                                          <p:stCondLst>
                                            <p:cond delay="0"/>
                                          </p:stCondLst>
                                        </p:cTn>
                                        <p:tgtEl>
                                          <p:spTgt spid="118"/>
                                        </p:tgtEl>
                                        <p:attrNameLst>
                                          <p:attrName>style.visibility</p:attrName>
                                        </p:attrNameLst>
                                      </p:cBhvr>
                                      <p:to>
                                        <p:strVal val="visible"/>
                                      </p:to>
                                    </p:set>
                                    <p:animEffect transition="in" filter="wipe(left)">
                                      <p:cBhvr>
                                        <p:cTn id="72" dur="500"/>
                                        <p:tgtEl>
                                          <p:spTgt spid="118"/>
                                        </p:tgtEl>
                                      </p:cBhvr>
                                    </p:animEffect>
                                  </p:childTnLst>
                                </p:cTn>
                              </p:par>
                              <p:par>
                                <p:cTn id="73" presetID="22" presetClass="entr" presetSubtype="8" fill="hold" nodeType="withEffect">
                                  <p:stCondLst>
                                    <p:cond delay="1000"/>
                                  </p:stCondLst>
                                  <p:childTnLst>
                                    <p:set>
                                      <p:cBhvr>
                                        <p:cTn id="74" dur="1" fill="hold">
                                          <p:stCondLst>
                                            <p:cond delay="0"/>
                                          </p:stCondLst>
                                        </p:cTn>
                                        <p:tgtEl>
                                          <p:spTgt spid="90"/>
                                        </p:tgtEl>
                                        <p:attrNameLst>
                                          <p:attrName>style.visibility</p:attrName>
                                        </p:attrNameLst>
                                      </p:cBhvr>
                                      <p:to>
                                        <p:strVal val="visible"/>
                                      </p:to>
                                    </p:set>
                                    <p:animEffect transition="in" filter="wipe(left)">
                                      <p:cBhvr>
                                        <p:cTn id="75" dur="500"/>
                                        <p:tgtEl>
                                          <p:spTgt spid="90"/>
                                        </p:tgtEl>
                                      </p:cBhvr>
                                    </p:animEffect>
                                  </p:childTnLst>
                                </p:cTn>
                              </p:par>
                              <p:par>
                                <p:cTn id="76" presetID="22" presetClass="entr" presetSubtype="8" fill="hold" grpId="0" nodeType="withEffect">
                                  <p:stCondLst>
                                    <p:cond delay="1250"/>
                                  </p:stCondLst>
                                  <p:childTnLst>
                                    <p:set>
                                      <p:cBhvr>
                                        <p:cTn id="77" dur="1" fill="hold">
                                          <p:stCondLst>
                                            <p:cond delay="0"/>
                                          </p:stCondLst>
                                        </p:cTn>
                                        <p:tgtEl>
                                          <p:spTgt spid="104"/>
                                        </p:tgtEl>
                                        <p:attrNameLst>
                                          <p:attrName>style.visibility</p:attrName>
                                        </p:attrNameLst>
                                      </p:cBhvr>
                                      <p:to>
                                        <p:strVal val="visible"/>
                                      </p:to>
                                    </p:set>
                                    <p:animEffect transition="in" filter="wipe(left)">
                                      <p:cBhvr>
                                        <p:cTn id="78" dur="500"/>
                                        <p:tgtEl>
                                          <p:spTgt spid="104"/>
                                        </p:tgtEl>
                                      </p:cBhvr>
                                    </p:animEffect>
                                  </p:childTnLst>
                                </p:cTn>
                              </p:par>
                              <p:par>
                                <p:cTn id="79" presetID="22" presetClass="entr" presetSubtype="2" fill="hold" nodeType="withEffect">
                                  <p:stCondLst>
                                    <p:cond delay="1700"/>
                                  </p:stCondLst>
                                  <p:childTnLst>
                                    <p:set>
                                      <p:cBhvr>
                                        <p:cTn id="80" dur="1" fill="hold">
                                          <p:stCondLst>
                                            <p:cond delay="0"/>
                                          </p:stCondLst>
                                        </p:cTn>
                                        <p:tgtEl>
                                          <p:spTgt spid="84"/>
                                        </p:tgtEl>
                                        <p:attrNameLst>
                                          <p:attrName>style.visibility</p:attrName>
                                        </p:attrNameLst>
                                      </p:cBhvr>
                                      <p:to>
                                        <p:strVal val="visible"/>
                                      </p:to>
                                    </p:set>
                                    <p:animEffect transition="in" filter="wipe(right)">
                                      <p:cBhvr>
                                        <p:cTn id="81" dur="500"/>
                                        <p:tgtEl>
                                          <p:spTgt spid="84"/>
                                        </p:tgtEl>
                                      </p:cBhvr>
                                    </p:animEffect>
                                  </p:childTnLst>
                                </p:cTn>
                              </p:par>
                              <p:par>
                                <p:cTn id="82" presetID="22" presetClass="entr" presetSubtype="8" fill="hold" grpId="0" nodeType="withEffect">
                                  <p:stCondLst>
                                    <p:cond delay="1900"/>
                                  </p:stCondLst>
                                  <p:childTnLst>
                                    <p:set>
                                      <p:cBhvr>
                                        <p:cTn id="83" dur="1" fill="hold">
                                          <p:stCondLst>
                                            <p:cond delay="0"/>
                                          </p:stCondLst>
                                        </p:cTn>
                                        <p:tgtEl>
                                          <p:spTgt spid="105"/>
                                        </p:tgtEl>
                                        <p:attrNameLst>
                                          <p:attrName>style.visibility</p:attrName>
                                        </p:attrNameLst>
                                      </p:cBhvr>
                                      <p:to>
                                        <p:strVal val="visible"/>
                                      </p:to>
                                    </p:set>
                                    <p:animEffect transition="in" filter="wipe(left)">
                                      <p:cBhvr>
                                        <p:cTn id="84" dur="500"/>
                                        <p:tgtEl>
                                          <p:spTgt spid="105"/>
                                        </p:tgtEl>
                                      </p:cBhvr>
                                    </p:animEffect>
                                  </p:childTnLst>
                                </p:cTn>
                              </p:par>
                            </p:childTnLst>
                          </p:cTn>
                        </p:par>
                      </p:childTnLst>
                    </p:cTn>
                  </p:par>
                  <p:par>
                    <p:cTn id="85" fill="hold">
                      <p:stCondLst>
                        <p:cond delay="indefinite"/>
                      </p:stCondLst>
                      <p:childTnLst>
                        <p:par>
                          <p:cTn id="86" fill="hold">
                            <p:stCondLst>
                              <p:cond delay="0"/>
                            </p:stCondLst>
                            <p:childTnLst>
                              <p:par>
                                <p:cTn id="87" presetID="22" presetClass="exit" presetSubtype="2" fill="hold" nodeType="clickEffect">
                                  <p:stCondLst>
                                    <p:cond delay="0"/>
                                  </p:stCondLst>
                                  <p:childTnLst>
                                    <p:animEffect transition="out" filter="wipe(right)">
                                      <p:cBhvr>
                                        <p:cTn id="88" dur="500"/>
                                        <p:tgtEl>
                                          <p:spTgt spid="101"/>
                                        </p:tgtEl>
                                      </p:cBhvr>
                                    </p:animEffect>
                                    <p:set>
                                      <p:cBhvr>
                                        <p:cTn id="89" dur="1" fill="hold">
                                          <p:stCondLst>
                                            <p:cond delay="499"/>
                                          </p:stCondLst>
                                        </p:cTn>
                                        <p:tgtEl>
                                          <p:spTgt spid="101"/>
                                        </p:tgtEl>
                                        <p:attrNameLst>
                                          <p:attrName>style.visibility</p:attrName>
                                        </p:attrNameLst>
                                      </p:cBhvr>
                                      <p:to>
                                        <p:strVal val="hidden"/>
                                      </p:to>
                                    </p:set>
                                  </p:childTnLst>
                                </p:cTn>
                              </p:par>
                              <p:par>
                                <p:cTn id="90" presetID="22" presetClass="exit" presetSubtype="2" fill="hold" nodeType="withEffect">
                                  <p:stCondLst>
                                    <p:cond delay="0"/>
                                  </p:stCondLst>
                                  <p:childTnLst>
                                    <p:animEffect transition="out" filter="wipe(right)">
                                      <p:cBhvr>
                                        <p:cTn id="91" dur="500"/>
                                        <p:tgtEl>
                                          <p:spTgt spid="90"/>
                                        </p:tgtEl>
                                      </p:cBhvr>
                                    </p:animEffect>
                                    <p:set>
                                      <p:cBhvr>
                                        <p:cTn id="92" dur="1" fill="hold">
                                          <p:stCondLst>
                                            <p:cond delay="499"/>
                                          </p:stCondLst>
                                        </p:cTn>
                                        <p:tgtEl>
                                          <p:spTgt spid="90"/>
                                        </p:tgtEl>
                                        <p:attrNameLst>
                                          <p:attrName>style.visibility</p:attrName>
                                        </p:attrNameLst>
                                      </p:cBhvr>
                                      <p:to>
                                        <p:strVal val="hidden"/>
                                      </p:to>
                                    </p:set>
                                  </p:childTnLst>
                                </p:cTn>
                              </p:par>
                              <p:par>
                                <p:cTn id="93" presetID="22" presetClass="exit" presetSubtype="8" fill="hold" nodeType="withEffect">
                                  <p:stCondLst>
                                    <p:cond delay="0"/>
                                  </p:stCondLst>
                                  <p:childTnLst>
                                    <p:animEffect transition="out" filter="wipe(left)">
                                      <p:cBhvr>
                                        <p:cTn id="94" dur="500"/>
                                        <p:tgtEl>
                                          <p:spTgt spid="84"/>
                                        </p:tgtEl>
                                      </p:cBhvr>
                                    </p:animEffect>
                                    <p:set>
                                      <p:cBhvr>
                                        <p:cTn id="95" dur="1" fill="hold">
                                          <p:stCondLst>
                                            <p:cond delay="499"/>
                                          </p:stCondLst>
                                        </p:cTn>
                                        <p:tgtEl>
                                          <p:spTgt spid="84"/>
                                        </p:tgtEl>
                                        <p:attrNameLst>
                                          <p:attrName>style.visibility</p:attrName>
                                        </p:attrNameLst>
                                      </p:cBhvr>
                                      <p:to>
                                        <p:strVal val="hidden"/>
                                      </p:to>
                                    </p:set>
                                  </p:childTnLst>
                                </p:cTn>
                              </p:par>
                              <p:par>
                                <p:cTn id="96" presetID="42" presetClass="path" presetSubtype="0" accel="50000" decel="50000" fill="hold" grpId="1" nodeType="withEffect">
                                  <p:stCondLst>
                                    <p:cond delay="0"/>
                                  </p:stCondLst>
                                  <p:childTnLst>
                                    <p:animMotion origin="layout" path="M 2.29167E-6 -3.33333E-6 L -0.24935 0.40949 " pathEditMode="relative" rAng="0" ptsTypes="AA">
                                      <p:cBhvr>
                                        <p:cTn id="97" dur="2000" fill="hold"/>
                                        <p:tgtEl>
                                          <p:spTgt spid="118"/>
                                        </p:tgtEl>
                                        <p:attrNameLst>
                                          <p:attrName>ppt_x</p:attrName>
                                          <p:attrName>ppt_y</p:attrName>
                                        </p:attrNameLst>
                                      </p:cBhvr>
                                      <p:rCtr x="-12474" y="20463"/>
                                    </p:animMotion>
                                  </p:childTnLst>
                                </p:cTn>
                              </p:par>
                              <p:par>
                                <p:cTn id="98" presetID="42" presetClass="path" presetSubtype="0" accel="50000" decel="50000" fill="hold" grpId="1" nodeType="withEffect">
                                  <p:stCondLst>
                                    <p:cond delay="0"/>
                                  </p:stCondLst>
                                  <p:childTnLst>
                                    <p:animMotion origin="layout" path="M 2.91667E-6 0 L -0.2138 0.14097 " pathEditMode="relative" rAng="0" ptsTypes="AA">
                                      <p:cBhvr>
                                        <p:cTn id="99" dur="2000" fill="hold"/>
                                        <p:tgtEl>
                                          <p:spTgt spid="104"/>
                                        </p:tgtEl>
                                        <p:attrNameLst>
                                          <p:attrName>ppt_x</p:attrName>
                                          <p:attrName>ppt_y</p:attrName>
                                        </p:attrNameLst>
                                      </p:cBhvr>
                                      <p:rCtr x="-10690" y="7037"/>
                                    </p:animMotion>
                                  </p:childTnLst>
                                </p:cTn>
                              </p:par>
                              <p:par>
                                <p:cTn id="100" presetID="42" presetClass="path" presetSubtype="0" accel="50000" decel="50000" fill="hold" grpId="1" nodeType="withEffect">
                                  <p:stCondLst>
                                    <p:cond delay="0"/>
                                  </p:stCondLst>
                                  <p:childTnLst>
                                    <p:animMotion origin="layout" path="M 4.16667E-6 -4.07407E-6 L 0.05299 0.24213 " pathEditMode="relative" rAng="0" ptsTypes="AA">
                                      <p:cBhvr>
                                        <p:cTn id="101" dur="2000" fill="hold"/>
                                        <p:tgtEl>
                                          <p:spTgt spid="105"/>
                                        </p:tgtEl>
                                        <p:attrNameLst>
                                          <p:attrName>ppt_x</p:attrName>
                                          <p:attrName>ppt_y</p:attrName>
                                        </p:attrNameLst>
                                      </p:cBhvr>
                                      <p:rCtr x="2643" y="12106"/>
                                    </p:animMotion>
                                  </p:childTnLst>
                                </p:cTn>
                              </p:par>
                              <p:par>
                                <p:cTn id="102" presetID="6" presetClass="emph" presetSubtype="0" fill="hold" grpId="2" nodeType="withEffect">
                                  <p:stCondLst>
                                    <p:cond delay="0"/>
                                  </p:stCondLst>
                                  <p:childTnLst>
                                    <p:animScale>
                                      <p:cBhvr>
                                        <p:cTn id="103" dur="2000" fill="hold"/>
                                        <p:tgtEl>
                                          <p:spTgt spid="118"/>
                                        </p:tgtEl>
                                      </p:cBhvr>
                                      <p:by x="75000" y="75000"/>
                                    </p:animScale>
                                  </p:childTnLst>
                                </p:cTn>
                              </p:par>
                              <p:par>
                                <p:cTn id="104" presetID="6" presetClass="emph" presetSubtype="0" fill="hold" grpId="2" nodeType="withEffect">
                                  <p:stCondLst>
                                    <p:cond delay="0"/>
                                  </p:stCondLst>
                                  <p:childTnLst>
                                    <p:animScale>
                                      <p:cBhvr>
                                        <p:cTn id="105" dur="2000" fill="hold"/>
                                        <p:tgtEl>
                                          <p:spTgt spid="104"/>
                                        </p:tgtEl>
                                      </p:cBhvr>
                                      <p:by x="75000" y="75000"/>
                                    </p:animScale>
                                  </p:childTnLst>
                                </p:cTn>
                              </p:par>
                              <p:par>
                                <p:cTn id="106" presetID="6" presetClass="emph" presetSubtype="0" fill="hold" grpId="2" nodeType="withEffect">
                                  <p:stCondLst>
                                    <p:cond delay="0"/>
                                  </p:stCondLst>
                                  <p:childTnLst>
                                    <p:animScale>
                                      <p:cBhvr>
                                        <p:cTn id="107" dur="2000" fill="hold"/>
                                        <p:tgtEl>
                                          <p:spTgt spid="105"/>
                                        </p:tgtEl>
                                      </p:cBhvr>
                                      <p:by x="75000" y="75000"/>
                                    </p:animScale>
                                  </p:childTnLst>
                                </p:cTn>
                              </p:par>
                              <p:par>
                                <p:cTn id="108" presetID="10" presetClass="entr" presetSubtype="0" fill="hold" grpId="0" nodeType="withEffect">
                                  <p:stCondLst>
                                    <p:cond delay="2000"/>
                                  </p:stCondLst>
                                  <p:childTnLst>
                                    <p:set>
                                      <p:cBhvr>
                                        <p:cTn id="109" dur="1" fill="hold">
                                          <p:stCondLst>
                                            <p:cond delay="0"/>
                                          </p:stCondLst>
                                        </p:cTn>
                                        <p:tgtEl>
                                          <p:spTgt spid="41"/>
                                        </p:tgtEl>
                                        <p:attrNameLst>
                                          <p:attrName>style.visibility</p:attrName>
                                        </p:attrNameLst>
                                      </p:cBhvr>
                                      <p:to>
                                        <p:strVal val="visible"/>
                                      </p:to>
                                    </p:set>
                                    <p:animEffect transition="in" filter="fade">
                                      <p:cBhvr>
                                        <p:cTn id="110" dur="500"/>
                                        <p:tgtEl>
                                          <p:spTgt spid="41"/>
                                        </p:tgtEl>
                                      </p:cBhvr>
                                    </p:animEffect>
                                  </p:childTnLst>
                                </p:cTn>
                              </p:par>
                              <p:par>
                                <p:cTn id="111" presetID="10" presetClass="entr" presetSubtype="0" fill="hold" grpId="0" nodeType="withEffect">
                                  <p:stCondLst>
                                    <p:cond delay="2000"/>
                                  </p:stCondLst>
                                  <p:childTnLst>
                                    <p:set>
                                      <p:cBhvr>
                                        <p:cTn id="112" dur="1" fill="hold">
                                          <p:stCondLst>
                                            <p:cond delay="0"/>
                                          </p:stCondLst>
                                        </p:cTn>
                                        <p:tgtEl>
                                          <p:spTgt spid="9">
                                            <p:graphicEl>
                                              <a:chart seriesIdx="-3" categoryIdx="-3" bldStep="gridLegend"/>
                                            </p:graphicEl>
                                          </p:spTgt>
                                        </p:tgtEl>
                                        <p:attrNameLst>
                                          <p:attrName>style.visibility</p:attrName>
                                        </p:attrNameLst>
                                      </p:cBhvr>
                                      <p:to>
                                        <p:strVal val="visible"/>
                                      </p:to>
                                    </p:set>
                                    <p:animEffect transition="in" filter="fade">
                                      <p:cBhvr>
                                        <p:cTn id="113" dur="500"/>
                                        <p:tgtEl>
                                          <p:spTgt spid="9">
                                            <p:graphicEl>
                                              <a:chart seriesIdx="-3" categoryIdx="-3" bldStep="gridLegend"/>
                                            </p:graphicEl>
                                          </p:spTgt>
                                        </p:tgtEl>
                                      </p:cBhvr>
                                    </p:animEffect>
                                  </p:childTnLst>
                                </p:cTn>
                              </p:par>
                              <p:par>
                                <p:cTn id="114" presetID="10" presetClass="entr" presetSubtype="0" fill="hold" grpId="0" nodeType="withEffect">
                                  <p:stCondLst>
                                    <p:cond delay="2300"/>
                                  </p:stCondLst>
                                  <p:childTnLst>
                                    <p:set>
                                      <p:cBhvr>
                                        <p:cTn id="115" dur="1" fill="hold">
                                          <p:stCondLst>
                                            <p:cond delay="0"/>
                                          </p:stCondLst>
                                        </p:cTn>
                                        <p:tgtEl>
                                          <p:spTgt spid="9">
                                            <p:graphicEl>
                                              <a:chart seriesIdx="0" categoryIdx="0" bldStep="ptInSeries"/>
                                            </p:graphicEl>
                                          </p:spTgt>
                                        </p:tgtEl>
                                        <p:attrNameLst>
                                          <p:attrName>style.visibility</p:attrName>
                                        </p:attrNameLst>
                                      </p:cBhvr>
                                      <p:to>
                                        <p:strVal val="visible"/>
                                      </p:to>
                                    </p:set>
                                    <p:animEffect transition="in" filter="fade">
                                      <p:cBhvr>
                                        <p:cTn id="116" dur="500"/>
                                        <p:tgtEl>
                                          <p:spTgt spid="9">
                                            <p:graphicEl>
                                              <a:chart seriesIdx="0" categoryIdx="0" bldStep="ptInSeries"/>
                                            </p:graphicEl>
                                          </p:spTgt>
                                        </p:tgtEl>
                                      </p:cBhvr>
                                    </p:animEffect>
                                  </p:childTnLst>
                                </p:cTn>
                              </p:par>
                              <p:par>
                                <p:cTn id="117" presetID="22" presetClass="entr" presetSubtype="8" fill="hold" nodeType="withEffect">
                                  <p:stCondLst>
                                    <p:cond delay="2300"/>
                                  </p:stCondLst>
                                  <p:childTnLst>
                                    <p:set>
                                      <p:cBhvr>
                                        <p:cTn id="118" dur="1" fill="hold">
                                          <p:stCondLst>
                                            <p:cond delay="0"/>
                                          </p:stCondLst>
                                        </p:cTn>
                                        <p:tgtEl>
                                          <p:spTgt spid="110"/>
                                        </p:tgtEl>
                                        <p:attrNameLst>
                                          <p:attrName>style.visibility</p:attrName>
                                        </p:attrNameLst>
                                      </p:cBhvr>
                                      <p:to>
                                        <p:strVal val="visible"/>
                                      </p:to>
                                    </p:set>
                                    <p:animEffect transition="in" filter="wipe(left)">
                                      <p:cBhvr>
                                        <p:cTn id="119" dur="500"/>
                                        <p:tgtEl>
                                          <p:spTgt spid="110"/>
                                        </p:tgtEl>
                                      </p:cBhvr>
                                    </p:animEffect>
                                  </p:childTnLst>
                                </p:cTn>
                              </p:par>
                              <p:par>
                                <p:cTn id="120" presetID="22" presetClass="entr" presetSubtype="4" fill="hold" grpId="0" nodeType="withEffect">
                                  <p:stCondLst>
                                    <p:cond delay="2500"/>
                                  </p:stCondLst>
                                  <p:childTnLst>
                                    <p:set>
                                      <p:cBhvr>
                                        <p:cTn id="121" dur="1" fill="hold">
                                          <p:stCondLst>
                                            <p:cond delay="0"/>
                                          </p:stCondLst>
                                        </p:cTn>
                                        <p:tgtEl>
                                          <p:spTgt spid="120"/>
                                        </p:tgtEl>
                                        <p:attrNameLst>
                                          <p:attrName>style.visibility</p:attrName>
                                        </p:attrNameLst>
                                      </p:cBhvr>
                                      <p:to>
                                        <p:strVal val="visible"/>
                                      </p:to>
                                    </p:set>
                                    <p:animEffect transition="in" filter="wipe(down)">
                                      <p:cBhvr>
                                        <p:cTn id="122" dur="500"/>
                                        <p:tgtEl>
                                          <p:spTgt spid="120"/>
                                        </p:tgtEl>
                                      </p:cBhvr>
                                    </p:animEffect>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9">
                                            <p:graphicEl>
                                              <a:chart seriesIdx="0" categoryIdx="1" bldStep="ptInSeries"/>
                                            </p:graphicEl>
                                          </p:spTgt>
                                        </p:tgtEl>
                                        <p:attrNameLst>
                                          <p:attrName>style.visibility</p:attrName>
                                        </p:attrNameLst>
                                      </p:cBhvr>
                                      <p:to>
                                        <p:strVal val="visible"/>
                                      </p:to>
                                    </p:set>
                                    <p:animEffect transition="in" filter="fade">
                                      <p:cBhvr>
                                        <p:cTn id="127" dur="500"/>
                                        <p:tgtEl>
                                          <p:spTgt spid="9">
                                            <p:graphicEl>
                                              <a:chart seriesIdx="0" categoryIdx="1" bldStep="ptInSeries"/>
                                            </p:graphicEl>
                                          </p:spTgt>
                                        </p:tgtEl>
                                      </p:cBhvr>
                                    </p:animEffect>
                                  </p:childTnLst>
                                </p:cTn>
                              </p:par>
                              <p:par>
                                <p:cTn id="128" presetID="22" presetClass="entr" presetSubtype="2" fill="hold" nodeType="withEffect">
                                  <p:stCondLst>
                                    <p:cond delay="500"/>
                                  </p:stCondLst>
                                  <p:childTnLst>
                                    <p:set>
                                      <p:cBhvr>
                                        <p:cTn id="129" dur="1" fill="hold">
                                          <p:stCondLst>
                                            <p:cond delay="0"/>
                                          </p:stCondLst>
                                        </p:cTn>
                                        <p:tgtEl>
                                          <p:spTgt spid="114"/>
                                        </p:tgtEl>
                                        <p:attrNameLst>
                                          <p:attrName>style.visibility</p:attrName>
                                        </p:attrNameLst>
                                      </p:cBhvr>
                                      <p:to>
                                        <p:strVal val="visible"/>
                                      </p:to>
                                    </p:set>
                                    <p:animEffect transition="in" filter="wipe(right)">
                                      <p:cBhvr>
                                        <p:cTn id="130" dur="500"/>
                                        <p:tgtEl>
                                          <p:spTgt spid="114"/>
                                        </p:tgtEl>
                                      </p:cBhvr>
                                    </p:animEffect>
                                  </p:childTnLst>
                                </p:cTn>
                              </p:par>
                              <p:par>
                                <p:cTn id="131" presetID="22" presetClass="entr" presetSubtype="8" fill="hold" grpId="0" nodeType="withEffect">
                                  <p:stCondLst>
                                    <p:cond delay="600"/>
                                  </p:stCondLst>
                                  <p:childTnLst>
                                    <p:set>
                                      <p:cBhvr>
                                        <p:cTn id="132" dur="1" fill="hold">
                                          <p:stCondLst>
                                            <p:cond delay="0"/>
                                          </p:stCondLst>
                                        </p:cTn>
                                        <p:tgtEl>
                                          <p:spTgt spid="119"/>
                                        </p:tgtEl>
                                        <p:attrNameLst>
                                          <p:attrName>style.visibility</p:attrName>
                                        </p:attrNameLst>
                                      </p:cBhvr>
                                      <p:to>
                                        <p:strVal val="visible"/>
                                      </p:to>
                                    </p:set>
                                    <p:animEffect transition="in" filter="wipe(left)">
                                      <p:cBhvr>
                                        <p:cTn id="133"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Graphic spid="8" grpId="0">
        <p:bldAsOne/>
      </p:bldGraphic>
      <p:bldGraphic spid="9" grpId="0" uiExpand="1">
        <p:bldSub>
          <a:bldChart bld="seriesEl"/>
        </p:bldSub>
      </p:bldGraphic>
      <p:bldP spid="39" grpId="0"/>
      <p:bldP spid="40" grpId="0"/>
      <p:bldP spid="41" grpId="0"/>
      <p:bldP spid="93" grpId="0"/>
      <p:bldP spid="93" grpId="1"/>
      <p:bldP spid="93" grpId="2"/>
      <p:bldP spid="97" grpId="0"/>
      <p:bldP spid="97" grpId="1"/>
      <p:bldP spid="97" grpId="2"/>
      <p:bldP spid="98" grpId="0"/>
      <p:bldP spid="98" grpId="1"/>
      <p:bldP spid="98" grpId="2"/>
      <p:bldP spid="104" grpId="0"/>
      <p:bldP spid="104" grpId="1"/>
      <p:bldP spid="104" grpId="2"/>
      <p:bldP spid="105" grpId="0"/>
      <p:bldP spid="105" grpId="1"/>
      <p:bldP spid="105" grpId="2"/>
      <p:bldP spid="118" grpId="0"/>
      <p:bldP spid="118" grpId="1"/>
      <p:bldP spid="118" grpId="2"/>
      <p:bldP spid="119" grpId="0"/>
      <p:bldP spid="120" grpId="0"/>
      <p:bldP spid="56" grpId="0" animBg="1"/>
      <p:bldP spid="57" grpId="0" animBg="1"/>
      <p:bldP spid="5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6A42D054-F31A-441D-8436-AA6EFB1CAC71}"/>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 uri="{28A0092B-C50C-407E-A947-70E740481C1C}">
                <a14:useLocalDpi xmlns:a14="http://schemas.microsoft.com/office/drawing/2010/main" val="0"/>
              </a:ext>
            </a:extLst>
          </a:blip>
          <a:srcRect t="7845" b="7845"/>
          <a:stretch/>
        </p:blipFill>
        <p:spPr>
          <a:xfrm>
            <a:off x="0" y="0"/>
            <a:ext cx="12192000" cy="6890825"/>
          </a:xfrm>
          <a:prstGeom prst="rect">
            <a:avLst/>
          </a:prstGeom>
          <a:effectLst>
            <a:softEdge rad="0"/>
          </a:effectLst>
        </p:spPr>
      </p:pic>
      <p:graphicFrame>
        <p:nvGraphicFramePr>
          <p:cNvPr id="11" name="Content Placeholder 10">
            <a:extLst>
              <a:ext uri="{FF2B5EF4-FFF2-40B4-BE49-F238E27FC236}">
                <a16:creationId xmlns:a16="http://schemas.microsoft.com/office/drawing/2014/main" id="{6F9B1282-7B47-459D-873B-F30EDFBB5F72}"/>
              </a:ext>
            </a:extLst>
          </p:cNvPr>
          <p:cNvGraphicFramePr>
            <a:graphicFrameLocks noGrp="1"/>
          </p:cNvGraphicFramePr>
          <p:nvPr>
            <p:ph idx="1"/>
            <p:extLst>
              <p:ext uri="{D42A27DB-BD31-4B8C-83A1-F6EECF244321}">
                <p14:modId xmlns:p14="http://schemas.microsoft.com/office/powerpoint/2010/main" val="2734361839"/>
              </p:ext>
            </p:extLst>
          </p:nvPr>
        </p:nvGraphicFramePr>
        <p:xfrm>
          <a:off x="838200" y="2442313"/>
          <a:ext cx="10515600" cy="4135783"/>
        </p:xfrm>
        <a:graphic>
          <a:graphicData uri="http://schemas.openxmlformats.org/drawingml/2006/chart">
            <c:chart xmlns:c="http://schemas.openxmlformats.org/drawingml/2006/chart" xmlns:r="http://schemas.openxmlformats.org/officeDocument/2006/relationships" r:id="rId5"/>
          </a:graphicData>
        </a:graphic>
      </p:graphicFrame>
      <p:sp>
        <p:nvSpPr>
          <p:cNvPr id="5" name="TextBox 4">
            <a:extLst>
              <a:ext uri="{FF2B5EF4-FFF2-40B4-BE49-F238E27FC236}">
                <a16:creationId xmlns:a16="http://schemas.microsoft.com/office/drawing/2014/main" id="{C4784E21-7BBD-4C1D-A503-6F839B0C316C}"/>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grpSp>
        <p:nvGrpSpPr>
          <p:cNvPr id="125" name="Google Shape;12820;p91">
            <a:extLst>
              <a:ext uri="{FF2B5EF4-FFF2-40B4-BE49-F238E27FC236}">
                <a16:creationId xmlns:a16="http://schemas.microsoft.com/office/drawing/2014/main" id="{E0512B20-1B12-4B43-AE40-06E1247F774F}"/>
              </a:ext>
            </a:extLst>
          </p:cNvPr>
          <p:cNvGrpSpPr>
            <a:grpSpLocks noChangeAspect="1"/>
          </p:cNvGrpSpPr>
          <p:nvPr/>
        </p:nvGrpSpPr>
        <p:grpSpPr>
          <a:xfrm>
            <a:off x="5603376" y="279904"/>
            <a:ext cx="1102925" cy="960535"/>
            <a:chOff x="7500054" y="2934735"/>
            <a:chExt cx="350576" cy="280454"/>
          </a:xfrm>
          <a:solidFill>
            <a:schemeClr val="bg1"/>
          </a:solidFill>
        </p:grpSpPr>
        <p:sp>
          <p:nvSpPr>
            <p:cNvPr id="126" name="Google Shape;12821;p91">
              <a:extLst>
                <a:ext uri="{FF2B5EF4-FFF2-40B4-BE49-F238E27FC236}">
                  <a16:creationId xmlns:a16="http://schemas.microsoft.com/office/drawing/2014/main" id="{2158FF75-E80B-42E3-90E8-2BAED0C7025F}"/>
                </a:ext>
              </a:extLst>
            </p:cNvPr>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822;p91">
              <a:extLst>
                <a:ext uri="{FF2B5EF4-FFF2-40B4-BE49-F238E27FC236}">
                  <a16:creationId xmlns:a16="http://schemas.microsoft.com/office/drawing/2014/main" id="{966DEC17-9589-4ED5-8122-C82A3ED1E9FA}"/>
                </a:ext>
              </a:extLst>
            </p:cNvPr>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23;p91">
              <a:extLst>
                <a:ext uri="{FF2B5EF4-FFF2-40B4-BE49-F238E27FC236}">
                  <a16:creationId xmlns:a16="http://schemas.microsoft.com/office/drawing/2014/main" id="{D8E19C39-DD66-4C7B-8990-196463923737}"/>
                </a:ext>
              </a:extLst>
            </p:cNvPr>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824;p91">
              <a:extLst>
                <a:ext uri="{FF2B5EF4-FFF2-40B4-BE49-F238E27FC236}">
                  <a16:creationId xmlns:a16="http://schemas.microsoft.com/office/drawing/2014/main" id="{4D3F1962-272D-45D0-A2D3-773CE3AE6759}"/>
                </a:ext>
              </a:extLst>
            </p:cNvPr>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2825;p91">
              <a:extLst>
                <a:ext uri="{FF2B5EF4-FFF2-40B4-BE49-F238E27FC236}">
                  <a16:creationId xmlns:a16="http://schemas.microsoft.com/office/drawing/2014/main" id="{9FBBB484-D429-418A-836A-7849F4A56A26}"/>
                </a:ext>
              </a:extLst>
            </p:cNvPr>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2826;p91">
              <a:extLst>
                <a:ext uri="{FF2B5EF4-FFF2-40B4-BE49-F238E27FC236}">
                  <a16:creationId xmlns:a16="http://schemas.microsoft.com/office/drawing/2014/main" id="{33C32D40-255C-45F8-9339-AAAACA1CB268}"/>
                </a:ext>
              </a:extLst>
            </p:cNvPr>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2827;p91">
              <a:extLst>
                <a:ext uri="{FF2B5EF4-FFF2-40B4-BE49-F238E27FC236}">
                  <a16:creationId xmlns:a16="http://schemas.microsoft.com/office/drawing/2014/main" id="{970C9E38-01FB-413F-A4DB-4337BC87DCE5}"/>
                </a:ext>
              </a:extLst>
            </p:cNvPr>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2828;p91">
              <a:extLst>
                <a:ext uri="{FF2B5EF4-FFF2-40B4-BE49-F238E27FC236}">
                  <a16:creationId xmlns:a16="http://schemas.microsoft.com/office/drawing/2014/main" id="{F377D3FB-00AF-481B-9A5B-25433A0F21B2}"/>
                </a:ext>
              </a:extLst>
            </p:cNvPr>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 name="Chart 8">
            <a:extLst>
              <a:ext uri="{FF2B5EF4-FFF2-40B4-BE49-F238E27FC236}">
                <a16:creationId xmlns:a16="http://schemas.microsoft.com/office/drawing/2014/main" id="{3B2D920E-B7F8-4DEA-B4FA-E6D1DC45E53B}"/>
              </a:ext>
            </a:extLst>
          </p:cNvPr>
          <p:cNvGraphicFramePr>
            <a:graphicFrameLocks noChangeAspect="1"/>
          </p:cNvGraphicFramePr>
          <p:nvPr>
            <p:extLst>
              <p:ext uri="{D42A27DB-BD31-4B8C-83A1-F6EECF244321}">
                <p14:modId xmlns:p14="http://schemas.microsoft.com/office/powerpoint/2010/main" val="887251458"/>
              </p:ext>
            </p:extLst>
          </p:nvPr>
        </p:nvGraphicFramePr>
        <p:xfrm>
          <a:off x="8265561" y="3429000"/>
          <a:ext cx="2966671" cy="2808000"/>
        </p:xfrm>
        <a:graphic>
          <a:graphicData uri="http://schemas.openxmlformats.org/drawingml/2006/chart">
            <c:chart xmlns:c="http://schemas.openxmlformats.org/drawingml/2006/chart" xmlns:r="http://schemas.openxmlformats.org/officeDocument/2006/relationships" r:id="rId6"/>
          </a:graphicData>
        </a:graphic>
      </p:graphicFrame>
      <p:sp>
        <p:nvSpPr>
          <p:cNvPr id="57" name="TextBox 56">
            <a:extLst>
              <a:ext uri="{FF2B5EF4-FFF2-40B4-BE49-F238E27FC236}">
                <a16:creationId xmlns:a16="http://schemas.microsoft.com/office/drawing/2014/main" id="{9032D70C-E8ED-4843-8526-9769EDD023E7}"/>
              </a:ext>
            </a:extLst>
          </p:cNvPr>
          <p:cNvSpPr txBox="1"/>
          <p:nvPr/>
        </p:nvSpPr>
        <p:spPr>
          <a:xfrm>
            <a:off x="2513470" y="2098767"/>
            <a:ext cx="7165061" cy="646331"/>
          </a:xfrm>
          <a:prstGeom prst="rect">
            <a:avLst/>
          </a:prstGeom>
          <a:noFill/>
        </p:spPr>
        <p:txBody>
          <a:bodyPr wrap="square" rtlCol="0">
            <a:spAutoFit/>
          </a:bodyPr>
          <a:lstStyle/>
          <a:p>
            <a:pPr algn="ctr"/>
            <a:r>
              <a:rPr lang="de-DE" sz="3600" dirty="0">
                <a:solidFill>
                  <a:schemeClr val="bg1"/>
                </a:solidFill>
              </a:rPr>
              <a:t>Renewal Subscription by Age groups</a:t>
            </a:r>
          </a:p>
        </p:txBody>
      </p:sp>
      <p:sp>
        <p:nvSpPr>
          <p:cNvPr id="16" name="Rectangle: Rounded Corners 15">
            <a:extLst>
              <a:ext uri="{FF2B5EF4-FFF2-40B4-BE49-F238E27FC236}">
                <a16:creationId xmlns:a16="http://schemas.microsoft.com/office/drawing/2014/main" id="{91DB9AF2-F2B7-4610-900F-C1A8DAB6278C}"/>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14</a:t>
            </a:r>
            <a:endParaRPr lang="de-DE" b="1" dirty="0">
              <a:solidFill>
                <a:schemeClr val="tx1">
                  <a:lumMod val="50000"/>
                  <a:lumOff val="50000"/>
                </a:schemeClr>
              </a:solidFill>
            </a:endParaRPr>
          </a:p>
        </p:txBody>
      </p:sp>
      <p:sp>
        <p:nvSpPr>
          <p:cNvPr id="22" name="Rectangle: Rounded Corners 21">
            <a:extLst>
              <a:ext uri="{FF2B5EF4-FFF2-40B4-BE49-F238E27FC236}">
                <a16:creationId xmlns:a16="http://schemas.microsoft.com/office/drawing/2014/main" id="{4C16F814-C927-4256-AEAA-C63C7E09A37F}"/>
              </a:ext>
            </a:extLst>
          </p:cNvPr>
          <p:cNvSpPr/>
          <p:nvPr/>
        </p:nvSpPr>
        <p:spPr>
          <a:xfrm>
            <a:off x="3123073" y="6572146"/>
            <a:ext cx="577850" cy="201717"/>
          </a:xfrm>
          <a:prstGeom prst="roundRect">
            <a:avLst>
              <a:gd name="adj" fmla="val 50000"/>
            </a:avLst>
          </a:prstGeom>
          <a:solidFill>
            <a:srgbClr val="192D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Rectangle: Rounded Corners 22">
            <a:extLst>
              <a:ext uri="{FF2B5EF4-FFF2-40B4-BE49-F238E27FC236}">
                <a16:creationId xmlns:a16="http://schemas.microsoft.com/office/drawing/2014/main" id="{1BC3F5A1-3732-4CB3-A2C3-40002511D020}"/>
              </a:ext>
            </a:extLst>
          </p:cNvPr>
          <p:cNvSpPr/>
          <p:nvPr/>
        </p:nvSpPr>
        <p:spPr>
          <a:xfrm>
            <a:off x="4494703" y="6577602"/>
            <a:ext cx="577850" cy="201717"/>
          </a:xfrm>
          <a:prstGeom prst="roundRect">
            <a:avLst>
              <a:gd name="adj" fmla="val 50000"/>
            </a:avLst>
          </a:prstGeom>
          <a:solidFill>
            <a:srgbClr val="FCBF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Rectangle: Rounded Corners 23">
            <a:extLst>
              <a:ext uri="{FF2B5EF4-FFF2-40B4-BE49-F238E27FC236}">
                <a16:creationId xmlns:a16="http://schemas.microsoft.com/office/drawing/2014/main" id="{DA2A75E3-5114-4376-86B3-14E5B5EF2942}"/>
              </a:ext>
            </a:extLst>
          </p:cNvPr>
          <p:cNvSpPr/>
          <p:nvPr/>
        </p:nvSpPr>
        <p:spPr>
          <a:xfrm>
            <a:off x="6072531" y="6561440"/>
            <a:ext cx="577850" cy="201717"/>
          </a:xfrm>
          <a:prstGeom prst="roundRect">
            <a:avLst>
              <a:gd name="adj" fmla="val 50000"/>
            </a:avLst>
          </a:prstGeom>
          <a:solidFill>
            <a:srgbClr val="F23E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TextBox 24">
            <a:extLst>
              <a:ext uri="{FF2B5EF4-FFF2-40B4-BE49-F238E27FC236}">
                <a16:creationId xmlns:a16="http://schemas.microsoft.com/office/drawing/2014/main" id="{D98CB145-504C-47FB-B2D3-C812516A1A85}"/>
              </a:ext>
            </a:extLst>
          </p:cNvPr>
          <p:cNvSpPr txBox="1"/>
          <p:nvPr/>
        </p:nvSpPr>
        <p:spPr>
          <a:xfrm>
            <a:off x="3733739" y="6508411"/>
            <a:ext cx="865636" cy="307777"/>
          </a:xfrm>
          <a:prstGeom prst="rect">
            <a:avLst/>
          </a:prstGeom>
          <a:noFill/>
        </p:spPr>
        <p:txBody>
          <a:bodyPr wrap="square" rtlCol="0">
            <a:spAutoFit/>
          </a:bodyPr>
          <a:lstStyle/>
          <a:p>
            <a:r>
              <a:rPr lang="de-DE" sz="1400" dirty="0">
                <a:solidFill>
                  <a:schemeClr val="bg1"/>
                </a:solidFill>
              </a:rPr>
              <a:t>18 - 34</a:t>
            </a:r>
            <a:endParaRPr lang="de-DE" dirty="0">
              <a:solidFill>
                <a:schemeClr val="bg1"/>
              </a:solidFill>
            </a:endParaRPr>
          </a:p>
        </p:txBody>
      </p:sp>
      <p:sp>
        <p:nvSpPr>
          <p:cNvPr id="26" name="TextBox 25">
            <a:extLst>
              <a:ext uri="{FF2B5EF4-FFF2-40B4-BE49-F238E27FC236}">
                <a16:creationId xmlns:a16="http://schemas.microsoft.com/office/drawing/2014/main" id="{881152CC-3AEC-4003-8DC1-FF5A4F350021}"/>
              </a:ext>
            </a:extLst>
          </p:cNvPr>
          <p:cNvSpPr txBox="1"/>
          <p:nvPr/>
        </p:nvSpPr>
        <p:spPr>
          <a:xfrm>
            <a:off x="5178063" y="6508411"/>
            <a:ext cx="865636" cy="307777"/>
          </a:xfrm>
          <a:prstGeom prst="rect">
            <a:avLst/>
          </a:prstGeom>
          <a:noFill/>
        </p:spPr>
        <p:txBody>
          <a:bodyPr wrap="square" rtlCol="0">
            <a:spAutoFit/>
          </a:bodyPr>
          <a:lstStyle/>
          <a:p>
            <a:r>
              <a:rPr lang="de-DE" sz="1400" dirty="0">
                <a:solidFill>
                  <a:schemeClr val="bg1"/>
                </a:solidFill>
              </a:rPr>
              <a:t>35 - 54</a:t>
            </a:r>
            <a:endParaRPr lang="de-DE" dirty="0">
              <a:solidFill>
                <a:schemeClr val="bg1"/>
              </a:solidFill>
            </a:endParaRPr>
          </a:p>
        </p:txBody>
      </p:sp>
      <p:sp>
        <p:nvSpPr>
          <p:cNvPr id="27" name="TextBox 26">
            <a:extLst>
              <a:ext uri="{FF2B5EF4-FFF2-40B4-BE49-F238E27FC236}">
                <a16:creationId xmlns:a16="http://schemas.microsoft.com/office/drawing/2014/main" id="{0297C872-DB74-4188-9ED5-5FE395C5EB8B}"/>
              </a:ext>
            </a:extLst>
          </p:cNvPr>
          <p:cNvSpPr txBox="1"/>
          <p:nvPr/>
        </p:nvSpPr>
        <p:spPr>
          <a:xfrm>
            <a:off x="6706301" y="6515518"/>
            <a:ext cx="723012" cy="307777"/>
          </a:xfrm>
          <a:prstGeom prst="rect">
            <a:avLst/>
          </a:prstGeom>
          <a:noFill/>
        </p:spPr>
        <p:txBody>
          <a:bodyPr wrap="square" rtlCol="0">
            <a:spAutoFit/>
          </a:bodyPr>
          <a:lstStyle/>
          <a:p>
            <a:r>
              <a:rPr lang="de-DE" sz="1400" dirty="0">
                <a:solidFill>
                  <a:schemeClr val="bg1"/>
                </a:solidFill>
              </a:rPr>
              <a:t>55 - 74</a:t>
            </a:r>
            <a:endParaRPr lang="de-DE" dirty="0">
              <a:solidFill>
                <a:schemeClr val="bg1"/>
              </a:solidFill>
            </a:endParaRPr>
          </a:p>
        </p:txBody>
      </p:sp>
      <p:sp>
        <p:nvSpPr>
          <p:cNvPr id="28" name="Rectangle: Rounded Corners 27">
            <a:extLst>
              <a:ext uri="{FF2B5EF4-FFF2-40B4-BE49-F238E27FC236}">
                <a16:creationId xmlns:a16="http://schemas.microsoft.com/office/drawing/2014/main" id="{338AC6B0-1CF2-4C7F-BA10-61ADA2037CA5}"/>
              </a:ext>
            </a:extLst>
          </p:cNvPr>
          <p:cNvSpPr/>
          <p:nvPr/>
        </p:nvSpPr>
        <p:spPr>
          <a:xfrm>
            <a:off x="7442507" y="6561440"/>
            <a:ext cx="577850" cy="201717"/>
          </a:xfrm>
          <a:prstGeom prst="roundRect">
            <a:avLst>
              <a:gd name="adj" fmla="val 50000"/>
            </a:avLst>
          </a:prstGeom>
          <a:solidFill>
            <a:srgbClr val="06CB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TextBox 28">
            <a:extLst>
              <a:ext uri="{FF2B5EF4-FFF2-40B4-BE49-F238E27FC236}">
                <a16:creationId xmlns:a16="http://schemas.microsoft.com/office/drawing/2014/main" id="{17672DAF-F723-43C5-BCE4-BCEDFB1BA1EB}"/>
              </a:ext>
            </a:extLst>
          </p:cNvPr>
          <p:cNvSpPr txBox="1"/>
          <p:nvPr/>
        </p:nvSpPr>
        <p:spPr>
          <a:xfrm>
            <a:off x="8065285" y="6515518"/>
            <a:ext cx="539800" cy="307777"/>
          </a:xfrm>
          <a:prstGeom prst="rect">
            <a:avLst/>
          </a:prstGeom>
          <a:noFill/>
        </p:spPr>
        <p:txBody>
          <a:bodyPr wrap="square" rtlCol="0">
            <a:spAutoFit/>
          </a:bodyPr>
          <a:lstStyle/>
          <a:p>
            <a:r>
              <a:rPr lang="de-DE" sz="1400" dirty="0">
                <a:solidFill>
                  <a:schemeClr val="bg1"/>
                </a:solidFill>
              </a:rPr>
              <a:t>75+</a:t>
            </a:r>
            <a:endParaRPr lang="de-DE" dirty="0">
              <a:solidFill>
                <a:schemeClr val="bg1"/>
              </a:solidFill>
            </a:endParaRPr>
          </a:p>
        </p:txBody>
      </p:sp>
    </p:spTree>
    <p:extLst>
      <p:ext uri="{BB962C8B-B14F-4D97-AF65-F5344CB8AC3E}">
        <p14:creationId xmlns:p14="http://schemas.microsoft.com/office/powerpoint/2010/main" val="671598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1">
                                            <p:graphicEl>
                                              <a:chart seriesIdx="-3" categoryIdx="-3" bldStep="gridLegend"/>
                                            </p:graphicEl>
                                          </p:spTgt>
                                        </p:tgtEl>
                                        <p:attrNameLst>
                                          <p:attrName>style.visibility</p:attrName>
                                        </p:attrNameLst>
                                      </p:cBhvr>
                                      <p:to>
                                        <p:strVal val="visible"/>
                                      </p:to>
                                    </p:set>
                                    <p:animEffect transition="in" filter="wipe(down)">
                                      <p:cBhvr>
                                        <p:cTn id="7" dur="500"/>
                                        <p:tgtEl>
                                          <p:spTgt spid="11">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1">
                                            <p:graphicEl>
                                              <a:chart seriesIdx="0" categoryIdx="-4" bldStep="series"/>
                                            </p:graphicEl>
                                          </p:spTgt>
                                        </p:tgtEl>
                                        <p:attrNameLst>
                                          <p:attrName>style.visibility</p:attrName>
                                        </p:attrNameLst>
                                      </p:cBhvr>
                                      <p:to>
                                        <p:strVal val="visible"/>
                                      </p:to>
                                    </p:set>
                                    <p:animEffect transition="in" filter="wipe(down)">
                                      <p:cBhvr>
                                        <p:cTn id="12" dur="500"/>
                                        <p:tgtEl>
                                          <p:spTgt spid="11">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11">
                                            <p:graphicEl>
                                              <a:chart seriesIdx="1" categoryIdx="-4" bldStep="series"/>
                                            </p:graphicEl>
                                          </p:spTgt>
                                        </p:tgtEl>
                                        <p:attrNameLst>
                                          <p:attrName>style.visibility</p:attrName>
                                        </p:attrNameLst>
                                      </p:cBhvr>
                                      <p:to>
                                        <p:strVal val="visible"/>
                                      </p:to>
                                    </p:set>
                                    <p:animEffect transition="in" filter="wipe(down)">
                                      <p:cBhvr>
                                        <p:cTn id="17" dur="500"/>
                                        <p:tgtEl>
                                          <p:spTgt spid="11">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1">
                                            <p:graphicEl>
                                              <a:chart seriesIdx="2" categoryIdx="-4" bldStep="series"/>
                                            </p:graphicEl>
                                          </p:spTgt>
                                        </p:tgtEl>
                                        <p:attrNameLst>
                                          <p:attrName>style.visibility</p:attrName>
                                        </p:attrNameLst>
                                      </p:cBhvr>
                                      <p:to>
                                        <p:strVal val="visible"/>
                                      </p:to>
                                    </p:set>
                                    <p:animEffect transition="in" filter="wipe(down)">
                                      <p:cBhvr>
                                        <p:cTn id="22" dur="500"/>
                                        <p:tgtEl>
                                          <p:spTgt spid="11">
                                            <p:graphicEl>
                                              <a:chart seriesIdx="2" categoryIdx="-4" bldStep="series"/>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11">
                                            <p:graphicEl>
                                              <a:chart seriesIdx="3" categoryIdx="-4" bldStep="series"/>
                                            </p:graphicEl>
                                          </p:spTgt>
                                        </p:tgtEl>
                                        <p:attrNameLst>
                                          <p:attrName>style.visibility</p:attrName>
                                        </p:attrNameLst>
                                      </p:cBhvr>
                                      <p:to>
                                        <p:strVal val="visible"/>
                                      </p:to>
                                    </p:set>
                                    <p:animEffect transition="in" filter="wipe(down)">
                                      <p:cBhvr>
                                        <p:cTn id="27" dur="500"/>
                                        <p:tgtEl>
                                          <p:spTgt spid="11">
                                            <p:graphicEl>
                                              <a:chart seriesIdx="3"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uiExpand="1">
        <p:bldSub>
          <a:bldChart bld="series"/>
        </p:bldSub>
      </p:bldGraphic>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57923C28-DEF4-49D4-BBFA-5047528B9415}"/>
              </a:ext>
            </a:extLst>
          </p:cNvPr>
          <p:cNvSpPr/>
          <p:nvPr/>
        </p:nvSpPr>
        <p:spPr>
          <a:xfrm>
            <a:off x="2895600"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95DDA49C-A120-44E3-8E6D-40FFEC5FFF42}"/>
              </a:ext>
            </a:extLst>
          </p:cNvPr>
          <p:cNvSpPr txBox="1"/>
          <p:nvPr/>
        </p:nvSpPr>
        <p:spPr>
          <a:xfrm>
            <a:off x="3523956" y="3776297"/>
            <a:ext cx="514408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Recommendation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5" name="Google Shape;10499;p87">
            <a:extLst>
              <a:ext uri="{FF2B5EF4-FFF2-40B4-BE49-F238E27FC236}">
                <a16:creationId xmlns:a16="http://schemas.microsoft.com/office/drawing/2014/main" id="{36D988A1-1E18-417F-85A9-2EA2281A82CE}"/>
              </a:ext>
            </a:extLst>
          </p:cNvPr>
          <p:cNvGrpSpPr>
            <a:grpSpLocks noChangeAspect="1"/>
          </p:cNvGrpSpPr>
          <p:nvPr/>
        </p:nvGrpSpPr>
        <p:grpSpPr>
          <a:xfrm>
            <a:off x="4729447" y="1361756"/>
            <a:ext cx="2733104" cy="2007960"/>
            <a:chOff x="6188327" y="2955408"/>
            <a:chExt cx="371395" cy="272857"/>
          </a:xfrm>
          <a:solidFill>
            <a:schemeClr val="bg1"/>
          </a:solidFill>
        </p:grpSpPr>
        <p:sp>
          <p:nvSpPr>
            <p:cNvPr id="8" name="Google Shape;10500;p87">
              <a:extLst>
                <a:ext uri="{FF2B5EF4-FFF2-40B4-BE49-F238E27FC236}">
                  <a16:creationId xmlns:a16="http://schemas.microsoft.com/office/drawing/2014/main" id="{C1FAB944-1DC2-4985-B52D-04FAB06F29D7}"/>
                </a:ext>
              </a:extLst>
            </p:cNvPr>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Google Shape;10501;p87">
              <a:extLst>
                <a:ext uri="{FF2B5EF4-FFF2-40B4-BE49-F238E27FC236}">
                  <a16:creationId xmlns:a16="http://schemas.microsoft.com/office/drawing/2014/main" id="{7FB4EF8B-03AD-43BE-A4E0-31EB3FFC9C60}"/>
                </a:ext>
              </a:extLst>
            </p:cNvPr>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1829080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EAC60B5-925D-4786-A57A-34D2F8DE4A82}"/>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Blur radius="5"/>
                    </a14:imgEffect>
                    <a14:imgEffect>
                      <a14:brightnessContrast bright="-50000"/>
                    </a14:imgEffect>
                  </a14:imgLayer>
                </a14:imgProps>
              </a:ext>
              <a:ext uri="{28A0092B-C50C-407E-A947-70E740481C1C}">
                <a14:useLocalDpi xmlns:a14="http://schemas.microsoft.com/office/drawing/2010/main" val="0"/>
              </a:ext>
            </a:extLst>
          </a:blip>
          <a:srcRect t="7796" b="7796"/>
          <a:stretch/>
        </p:blipFill>
        <p:spPr>
          <a:xfrm>
            <a:off x="0" y="0"/>
            <a:ext cx="12192000" cy="6858000"/>
          </a:xfrm>
          <a:prstGeom prst="rect">
            <a:avLst/>
          </a:prstGeom>
        </p:spPr>
      </p:pic>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70756"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5" name="Google Shape;10499;p87">
            <a:extLst>
              <a:ext uri="{FF2B5EF4-FFF2-40B4-BE49-F238E27FC236}">
                <a16:creationId xmlns:a16="http://schemas.microsoft.com/office/drawing/2014/main" id="{B59E1173-5E5B-4CD4-8EAD-2131E64A66F4}"/>
              </a:ext>
            </a:extLst>
          </p:cNvPr>
          <p:cNvGrpSpPr>
            <a:grpSpLocks noChangeAspect="1"/>
          </p:cNvGrpSpPr>
          <p:nvPr/>
        </p:nvGrpSpPr>
        <p:grpSpPr>
          <a:xfrm>
            <a:off x="5400920" y="248193"/>
            <a:ext cx="1390159" cy="1021324"/>
            <a:chOff x="6188327" y="2955408"/>
            <a:chExt cx="371395" cy="272857"/>
          </a:xfrm>
          <a:solidFill>
            <a:schemeClr val="bg1"/>
          </a:solidFill>
        </p:grpSpPr>
        <p:sp>
          <p:nvSpPr>
            <p:cNvPr id="26" name="Google Shape;10500;p87">
              <a:extLst>
                <a:ext uri="{FF2B5EF4-FFF2-40B4-BE49-F238E27FC236}">
                  <a16:creationId xmlns:a16="http://schemas.microsoft.com/office/drawing/2014/main" id="{BF834872-27FB-42E4-9720-3EAD35EBBC36}"/>
                </a:ext>
              </a:extLst>
            </p:cNvPr>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 name="Google Shape;10501;p87">
              <a:extLst>
                <a:ext uri="{FF2B5EF4-FFF2-40B4-BE49-F238E27FC236}">
                  <a16:creationId xmlns:a16="http://schemas.microsoft.com/office/drawing/2014/main" id="{75E98C17-2CA1-4C1A-B10C-31F46FF3DB5F}"/>
                </a:ext>
              </a:extLst>
            </p:cNvPr>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grpFill/>
            <a:ln>
              <a:noFill/>
            </a:ln>
          </p:spPr>
          <p:txBody>
            <a:bodyPr spcFirstLastPara="1" wrap="square" lIns="121900" tIns="121900" rIns="121900" bIns="12190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3" name="Rectangle 2">
            <a:extLst>
              <a:ext uri="{FF2B5EF4-FFF2-40B4-BE49-F238E27FC236}">
                <a16:creationId xmlns:a16="http://schemas.microsoft.com/office/drawing/2014/main" id="{3D4CB684-5D2B-49F8-8A49-295106F924C3}"/>
              </a:ext>
            </a:extLst>
          </p:cNvPr>
          <p:cNvSpPr>
            <a:spLocks noChangeArrowheads="1"/>
          </p:cNvSpPr>
          <p:nvPr/>
        </p:nvSpPr>
        <p:spPr bwMode="auto">
          <a:xfrm>
            <a:off x="2527390" y="2471000"/>
            <a:ext cx="714954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de-DE" altLang="de-DE" sz="2400" b="1" i="0" u="none" strike="noStrike" cap="none" normalizeH="0" baseline="0" dirty="0">
                <a:ln>
                  <a:noFill/>
                </a:ln>
                <a:solidFill>
                  <a:schemeClr val="bg1"/>
                </a:solidFill>
                <a:effectLst/>
                <a:latin typeface="Arial" panose="020B0604020202020204" pitchFamily="34" charset="0"/>
              </a:rPr>
              <a:t>Target Younger Demographics (18-34 years old)</a:t>
            </a:r>
            <a:r>
              <a:rPr kumimoji="0" lang="de-DE" altLang="de-DE" sz="2400" b="0" i="0" u="none" strike="noStrike" cap="none" normalizeH="0" baseline="0" dirty="0">
                <a:ln>
                  <a:noFill/>
                </a:ln>
                <a:solidFill>
                  <a:schemeClr val="bg1"/>
                </a:solidFill>
                <a:effectLst/>
                <a:latin typeface="Arial" panose="020B0604020202020204" pitchFamily="34" charset="0"/>
              </a:rPr>
              <a:t> </a:t>
            </a:r>
          </a:p>
        </p:txBody>
      </p:sp>
      <p:sp>
        <p:nvSpPr>
          <p:cNvPr id="11" name="Rectangle 10">
            <a:extLst>
              <a:ext uri="{FF2B5EF4-FFF2-40B4-BE49-F238E27FC236}">
                <a16:creationId xmlns:a16="http://schemas.microsoft.com/office/drawing/2014/main" id="{A7A2E808-6F21-42FD-B20F-5F87E14E5F86}"/>
              </a:ext>
            </a:extLst>
          </p:cNvPr>
          <p:cNvSpPr>
            <a:spLocks noChangeArrowheads="1"/>
          </p:cNvSpPr>
          <p:nvPr/>
        </p:nvSpPr>
        <p:spPr bwMode="auto">
          <a:xfrm>
            <a:off x="3963425" y="3256563"/>
            <a:ext cx="4277479"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de-DE" altLang="de-DE" sz="2400" b="1" i="0" u="none" strike="noStrike" cap="none" normalizeH="0" baseline="0" dirty="0">
                <a:ln>
                  <a:noFill/>
                </a:ln>
                <a:solidFill>
                  <a:schemeClr val="bg1"/>
                </a:solidFill>
                <a:effectLst/>
                <a:latin typeface="Arial" panose="020B0604020202020204" pitchFamily="34" charset="0"/>
              </a:rPr>
              <a:t>Enhance Mobile Experience</a:t>
            </a:r>
            <a:endParaRPr lang="de-DE" altLang="de-DE" sz="2400" dirty="0">
              <a:solidFill>
                <a:schemeClr val="bg1"/>
              </a:solidFill>
              <a:latin typeface="Arial" panose="020B0604020202020204" pitchFamily="34" charset="0"/>
            </a:endParaRPr>
          </a:p>
        </p:txBody>
      </p:sp>
      <p:sp>
        <p:nvSpPr>
          <p:cNvPr id="12" name="Rectangle 11">
            <a:extLst>
              <a:ext uri="{FF2B5EF4-FFF2-40B4-BE49-F238E27FC236}">
                <a16:creationId xmlns:a16="http://schemas.microsoft.com/office/drawing/2014/main" id="{A2661A44-72F4-43B9-ABB4-6CE80D312CBE}"/>
              </a:ext>
            </a:extLst>
          </p:cNvPr>
          <p:cNvSpPr>
            <a:spLocks noChangeArrowheads="1"/>
          </p:cNvSpPr>
          <p:nvPr/>
        </p:nvSpPr>
        <p:spPr bwMode="auto">
          <a:xfrm>
            <a:off x="2846067" y="5548466"/>
            <a:ext cx="651219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de-DE" altLang="de-DE" sz="2400" b="1" i="0" u="none" strike="noStrike" cap="none" normalizeH="0" baseline="0" dirty="0">
                <a:ln>
                  <a:noFill/>
                </a:ln>
                <a:solidFill>
                  <a:schemeClr val="bg1"/>
                </a:solidFill>
                <a:effectLst/>
                <a:latin typeface="Arial" panose="020B0604020202020204" pitchFamily="34" charset="0"/>
              </a:rPr>
              <a:t>Implement Personalized Recommendations</a:t>
            </a:r>
            <a:endParaRPr kumimoji="0" lang="de-DE" altLang="de-DE" sz="2400" b="0" i="0" u="none" strike="noStrike" cap="none" normalizeH="0" baseline="0" dirty="0">
              <a:ln>
                <a:noFill/>
              </a:ln>
              <a:solidFill>
                <a:schemeClr val="bg1"/>
              </a:solidFill>
              <a:effectLst/>
              <a:latin typeface="Arial" panose="020B0604020202020204" pitchFamily="34" charset="0"/>
            </a:endParaRPr>
          </a:p>
        </p:txBody>
      </p:sp>
      <p:sp>
        <p:nvSpPr>
          <p:cNvPr id="13" name="Rectangle 12">
            <a:extLst>
              <a:ext uri="{FF2B5EF4-FFF2-40B4-BE49-F238E27FC236}">
                <a16:creationId xmlns:a16="http://schemas.microsoft.com/office/drawing/2014/main" id="{006AA3C2-914B-48C3-9D87-DAC16457EACD}"/>
              </a:ext>
            </a:extLst>
          </p:cNvPr>
          <p:cNvSpPr>
            <a:spLocks noChangeArrowheads="1"/>
          </p:cNvSpPr>
          <p:nvPr/>
        </p:nvSpPr>
        <p:spPr bwMode="auto">
          <a:xfrm>
            <a:off x="2999522" y="4042126"/>
            <a:ext cx="620528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de-DE" altLang="de-DE" sz="2400" b="1" i="0" u="none" strike="noStrike" cap="none" normalizeH="0" baseline="0" dirty="0">
                <a:ln>
                  <a:noFill/>
                </a:ln>
                <a:solidFill>
                  <a:schemeClr val="bg1"/>
                </a:solidFill>
                <a:effectLst/>
                <a:latin typeface="Arial" panose="020B0604020202020204" pitchFamily="34" charset="0"/>
              </a:rPr>
              <a:t>Leverage Customer Support Interactions</a:t>
            </a:r>
          </a:p>
        </p:txBody>
      </p:sp>
      <p:sp>
        <p:nvSpPr>
          <p:cNvPr id="14" name="Rectangle 13">
            <a:extLst>
              <a:ext uri="{FF2B5EF4-FFF2-40B4-BE49-F238E27FC236}">
                <a16:creationId xmlns:a16="http://schemas.microsoft.com/office/drawing/2014/main" id="{D66E7322-934B-498E-9721-F9D1998A8CB4}"/>
              </a:ext>
            </a:extLst>
          </p:cNvPr>
          <p:cNvSpPr>
            <a:spLocks noChangeArrowheads="1"/>
          </p:cNvSpPr>
          <p:nvPr/>
        </p:nvSpPr>
        <p:spPr bwMode="auto">
          <a:xfrm>
            <a:off x="3737276" y="4807936"/>
            <a:ext cx="472977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de-DE" altLang="de-DE" sz="2400" b="1" i="0" u="none" strike="noStrike" cap="none" normalizeH="0" baseline="0" dirty="0">
                <a:ln>
                  <a:noFill/>
                </a:ln>
                <a:solidFill>
                  <a:schemeClr val="bg1"/>
                </a:solidFill>
                <a:effectLst/>
                <a:latin typeface="Arial" panose="020B0604020202020204" pitchFamily="34" charset="0"/>
              </a:rPr>
              <a:t>Offer Flexible Payment Options</a:t>
            </a:r>
            <a:endParaRPr lang="de-DE" altLang="de-DE" sz="2400" dirty="0">
              <a:solidFill>
                <a:schemeClr val="bg1"/>
              </a:solidFill>
              <a:latin typeface="Arial" panose="020B0604020202020204" pitchFamily="34" charset="0"/>
            </a:endParaRPr>
          </a:p>
        </p:txBody>
      </p:sp>
      <p:sp>
        <p:nvSpPr>
          <p:cNvPr id="15" name="TextBox 14">
            <a:extLst>
              <a:ext uri="{FF2B5EF4-FFF2-40B4-BE49-F238E27FC236}">
                <a16:creationId xmlns:a16="http://schemas.microsoft.com/office/drawing/2014/main" id="{CF50A0E3-88B7-4DED-8A1E-A5E165F598B8}"/>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Recommendation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sp>
        <p:nvSpPr>
          <p:cNvPr id="18" name="Rectangle: Rounded Corners 17">
            <a:extLst>
              <a:ext uri="{FF2B5EF4-FFF2-40B4-BE49-F238E27FC236}">
                <a16:creationId xmlns:a16="http://schemas.microsoft.com/office/drawing/2014/main" id="{6861B295-8B04-44A5-A01E-53C2C7772076}"/>
              </a:ext>
            </a:extLst>
          </p:cNvPr>
          <p:cNvSpPr/>
          <p:nvPr/>
        </p:nvSpPr>
        <p:spPr>
          <a:xfrm>
            <a:off x="133562" y="146778"/>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15</a:t>
            </a:r>
            <a:endParaRPr lang="de-DE" b="1" dirty="0">
              <a:solidFill>
                <a:schemeClr val="tx1">
                  <a:lumMod val="50000"/>
                  <a:lumOff val="50000"/>
                </a:schemeClr>
              </a:solidFill>
            </a:endParaRPr>
          </a:p>
        </p:txBody>
      </p:sp>
    </p:spTree>
    <p:extLst>
      <p:ext uri="{BB962C8B-B14F-4D97-AF65-F5344CB8AC3E}">
        <p14:creationId xmlns:p14="http://schemas.microsoft.com/office/powerpoint/2010/main" val="3323733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wipe(left)">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500"/>
                                        <p:tgtEl>
                                          <p:spTgt spid="1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left)">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wipe(left)">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1" grpId="0"/>
      <p:bldP spid="12" grpId="0"/>
      <p:bldP spid="13" grpId="0"/>
      <p:bldP spid="1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ecteezy_a-loop-animation-background-featuring-colorful-particle_27961979">
            <a:hlinkClick r:id="" action="ppaction://media"/>
            <a:extLst>
              <a:ext uri="{FF2B5EF4-FFF2-40B4-BE49-F238E27FC236}">
                <a16:creationId xmlns:a16="http://schemas.microsoft.com/office/drawing/2014/main" id="{BCF49D19-C9ED-4EAE-8A48-E2443DDBC8C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0"/>
            <a:ext cx="12192000" cy="6858000"/>
          </a:xfrm>
          <a:prstGeom prst="rect">
            <a:avLst/>
          </a:prstGeom>
        </p:spPr>
      </p:pic>
      <p:sp>
        <p:nvSpPr>
          <p:cNvPr id="11" name="TextBox 10">
            <a:extLst>
              <a:ext uri="{FF2B5EF4-FFF2-40B4-BE49-F238E27FC236}">
                <a16:creationId xmlns:a16="http://schemas.microsoft.com/office/drawing/2014/main" id="{AB615DCD-3301-4F64-AEBD-13A0903323BA}"/>
              </a:ext>
            </a:extLst>
          </p:cNvPr>
          <p:cNvSpPr txBox="1"/>
          <p:nvPr/>
        </p:nvSpPr>
        <p:spPr>
          <a:xfrm>
            <a:off x="-1" y="0"/>
            <a:ext cx="12192000" cy="6858000"/>
          </a:xfrm>
          <a:custGeom>
            <a:avLst/>
            <a:gdLst/>
            <a:ahLst/>
            <a:cxnLst/>
            <a:rect l="l" t="t" r="r" b="b"/>
            <a:pathLst>
              <a:path w="12192000" h="6858000">
                <a:moveTo>
                  <a:pt x="6006814" y="4168420"/>
                </a:moveTo>
                <a:cubicBezTo>
                  <a:pt x="6037407" y="4168420"/>
                  <a:pt x="6057607" y="4180775"/>
                  <a:pt x="6067412" y="4205485"/>
                </a:cubicBezTo>
                <a:cubicBezTo>
                  <a:pt x="6077219" y="4230195"/>
                  <a:pt x="6082121" y="4286872"/>
                  <a:pt x="6082121" y="4375514"/>
                </a:cubicBezTo>
                <a:lnTo>
                  <a:pt x="6082121" y="5250959"/>
                </a:lnTo>
                <a:cubicBezTo>
                  <a:pt x="6082121" y="5363135"/>
                  <a:pt x="6077414" y="5434128"/>
                  <a:pt x="6068001" y="5463936"/>
                </a:cubicBezTo>
                <a:cubicBezTo>
                  <a:pt x="6058587" y="5493745"/>
                  <a:pt x="6037015" y="5508650"/>
                  <a:pt x="6003284" y="5508650"/>
                </a:cubicBezTo>
                <a:cubicBezTo>
                  <a:pt x="5970337" y="5508650"/>
                  <a:pt x="5949353" y="5495706"/>
                  <a:pt x="5940332" y="5469820"/>
                </a:cubicBezTo>
                <a:cubicBezTo>
                  <a:pt x="5931311" y="5443933"/>
                  <a:pt x="5926800" y="5375686"/>
                  <a:pt x="5926800" y="5265079"/>
                </a:cubicBezTo>
                <a:lnTo>
                  <a:pt x="5926800" y="4375514"/>
                </a:lnTo>
                <a:cubicBezTo>
                  <a:pt x="5926800" y="4277458"/>
                  <a:pt x="5933664" y="4218428"/>
                  <a:pt x="5947392" y="4198425"/>
                </a:cubicBezTo>
                <a:cubicBezTo>
                  <a:pt x="5961120" y="4178422"/>
                  <a:pt x="5980928" y="4168420"/>
                  <a:pt x="6006814" y="4168420"/>
                </a:cubicBezTo>
                <a:close/>
                <a:moveTo>
                  <a:pt x="6752931" y="3886018"/>
                </a:moveTo>
                <a:lnTo>
                  <a:pt x="6752931" y="5013271"/>
                </a:lnTo>
                <a:cubicBezTo>
                  <a:pt x="6752931" y="5228210"/>
                  <a:pt x="6756853" y="5369214"/>
                  <a:pt x="6764698" y="5436284"/>
                </a:cubicBezTo>
                <a:cubicBezTo>
                  <a:pt x="6772542" y="5503355"/>
                  <a:pt x="6798037" y="5567092"/>
                  <a:pt x="6841181" y="5627494"/>
                </a:cubicBezTo>
                <a:cubicBezTo>
                  <a:pt x="6884326" y="5687896"/>
                  <a:pt x="6949435" y="5736924"/>
                  <a:pt x="7036509" y="5774578"/>
                </a:cubicBezTo>
                <a:cubicBezTo>
                  <a:pt x="7123583" y="5812231"/>
                  <a:pt x="7223992" y="5831058"/>
                  <a:pt x="7337738" y="5831058"/>
                </a:cubicBezTo>
                <a:cubicBezTo>
                  <a:pt x="7440500" y="5831058"/>
                  <a:pt x="7529731" y="5815173"/>
                  <a:pt x="7605430" y="5783403"/>
                </a:cubicBezTo>
                <a:cubicBezTo>
                  <a:pt x="7681129" y="5751633"/>
                  <a:pt x="7742120" y="5704958"/>
                  <a:pt x="7788403" y="5643379"/>
                </a:cubicBezTo>
                <a:cubicBezTo>
                  <a:pt x="7834685" y="5581800"/>
                  <a:pt x="7862533" y="5521790"/>
                  <a:pt x="7871947" y="5463348"/>
                </a:cubicBezTo>
                <a:cubicBezTo>
                  <a:pt x="7881360" y="5404907"/>
                  <a:pt x="7886067" y="5303517"/>
                  <a:pt x="7886067" y="5159178"/>
                </a:cubicBezTo>
                <a:lnTo>
                  <a:pt x="7886067" y="3886018"/>
                </a:lnTo>
                <a:lnTo>
                  <a:pt x="7390688" y="3886018"/>
                </a:lnTo>
                <a:lnTo>
                  <a:pt x="7390688" y="5289789"/>
                </a:lnTo>
                <a:cubicBezTo>
                  <a:pt x="7390688" y="5384707"/>
                  <a:pt x="7386177" y="5444914"/>
                  <a:pt x="7377156" y="5470408"/>
                </a:cubicBezTo>
                <a:cubicBezTo>
                  <a:pt x="7368134" y="5495903"/>
                  <a:pt x="7347935" y="5508650"/>
                  <a:pt x="7316557" y="5508650"/>
                </a:cubicBezTo>
                <a:cubicBezTo>
                  <a:pt x="7289102" y="5508650"/>
                  <a:pt x="7270863" y="5497080"/>
                  <a:pt x="7261842" y="5473938"/>
                </a:cubicBezTo>
                <a:cubicBezTo>
                  <a:pt x="7252821" y="5450797"/>
                  <a:pt x="7248310" y="5397651"/>
                  <a:pt x="7248310" y="5314499"/>
                </a:cubicBezTo>
                <a:lnTo>
                  <a:pt x="7248310" y="3886018"/>
                </a:lnTo>
                <a:close/>
                <a:moveTo>
                  <a:pt x="4189581" y="3886018"/>
                </a:moveTo>
                <a:lnTo>
                  <a:pt x="4537876" y="5101521"/>
                </a:lnTo>
                <a:lnTo>
                  <a:pt x="4537876" y="5791051"/>
                </a:lnTo>
                <a:lnTo>
                  <a:pt x="4996778" y="5791051"/>
                </a:lnTo>
                <a:lnTo>
                  <a:pt x="4996778" y="5101521"/>
                </a:lnTo>
                <a:lnTo>
                  <a:pt x="5358016" y="3886018"/>
                </a:lnTo>
                <a:lnTo>
                  <a:pt x="4902938" y="3886018"/>
                </a:lnTo>
                <a:cubicBezTo>
                  <a:pt x="4838417" y="4183239"/>
                  <a:pt x="4792429" y="4433477"/>
                  <a:pt x="4764973" y="4636736"/>
                </a:cubicBezTo>
                <a:cubicBezTo>
                  <a:pt x="4755879" y="4508098"/>
                  <a:pt x="4715774" y="4257859"/>
                  <a:pt x="4644659" y="3886018"/>
                </a:cubicBezTo>
                <a:close/>
                <a:moveTo>
                  <a:pt x="6004460" y="3846012"/>
                </a:moveTo>
                <a:cubicBezTo>
                  <a:pt x="5896992" y="3846012"/>
                  <a:pt x="5802857" y="3863662"/>
                  <a:pt x="5722059" y="3898962"/>
                </a:cubicBezTo>
                <a:cubicBezTo>
                  <a:pt x="5641261" y="3934262"/>
                  <a:pt x="5577132" y="3984859"/>
                  <a:pt x="5529673" y="4050753"/>
                </a:cubicBezTo>
                <a:cubicBezTo>
                  <a:pt x="5482214" y="4116646"/>
                  <a:pt x="5453974" y="4189404"/>
                  <a:pt x="5444953" y="4269025"/>
                </a:cubicBezTo>
                <a:cubicBezTo>
                  <a:pt x="5435931" y="4348647"/>
                  <a:pt x="5431421" y="4484160"/>
                  <a:pt x="5431421" y="4675566"/>
                </a:cubicBezTo>
                <a:lnTo>
                  <a:pt x="5431421" y="5001504"/>
                </a:lnTo>
                <a:cubicBezTo>
                  <a:pt x="5431421" y="5197616"/>
                  <a:pt x="5436128" y="5334895"/>
                  <a:pt x="5445541" y="5413339"/>
                </a:cubicBezTo>
                <a:cubicBezTo>
                  <a:pt x="5454955" y="5491785"/>
                  <a:pt x="5484372" y="5564346"/>
                  <a:pt x="5533791" y="5631024"/>
                </a:cubicBezTo>
                <a:cubicBezTo>
                  <a:pt x="5583213" y="5697702"/>
                  <a:pt x="5648517" y="5747711"/>
                  <a:pt x="5729707" y="5781049"/>
                </a:cubicBezTo>
                <a:cubicBezTo>
                  <a:pt x="5810898" y="5814389"/>
                  <a:pt x="5902482" y="5831058"/>
                  <a:pt x="6004460" y="5831058"/>
                </a:cubicBezTo>
                <a:cubicBezTo>
                  <a:pt x="6111930" y="5831058"/>
                  <a:pt x="6206063" y="5813408"/>
                  <a:pt x="6286862" y="5778108"/>
                </a:cubicBezTo>
                <a:cubicBezTo>
                  <a:pt x="6367660" y="5742808"/>
                  <a:pt x="6431789" y="5692211"/>
                  <a:pt x="6479248" y="5626317"/>
                </a:cubicBezTo>
                <a:cubicBezTo>
                  <a:pt x="6526707" y="5560423"/>
                  <a:pt x="6554947" y="5487666"/>
                  <a:pt x="6563968" y="5408044"/>
                </a:cubicBezTo>
                <a:cubicBezTo>
                  <a:pt x="6572989" y="5328423"/>
                  <a:pt x="6577500" y="5192909"/>
                  <a:pt x="6577500" y="5001504"/>
                </a:cubicBezTo>
                <a:lnTo>
                  <a:pt x="6577500" y="4675566"/>
                </a:lnTo>
                <a:cubicBezTo>
                  <a:pt x="6577500" y="4479454"/>
                  <a:pt x="6572793" y="4342175"/>
                  <a:pt x="6563380" y="4263730"/>
                </a:cubicBezTo>
                <a:cubicBezTo>
                  <a:pt x="6553966" y="4185286"/>
                  <a:pt x="6524550" y="4112724"/>
                  <a:pt x="6475129" y="4046046"/>
                </a:cubicBezTo>
                <a:cubicBezTo>
                  <a:pt x="6425709" y="3979368"/>
                  <a:pt x="6360404" y="3929359"/>
                  <a:pt x="6279213" y="3896020"/>
                </a:cubicBezTo>
                <a:cubicBezTo>
                  <a:pt x="6198023" y="3862681"/>
                  <a:pt x="6106439" y="3846012"/>
                  <a:pt x="6004460" y="3846012"/>
                </a:cubicBezTo>
                <a:close/>
                <a:moveTo>
                  <a:pt x="6021015" y="1415197"/>
                </a:moveTo>
                <a:cubicBezTo>
                  <a:pt x="6046252" y="1732850"/>
                  <a:pt x="6071404" y="1999562"/>
                  <a:pt x="6096469" y="2215335"/>
                </a:cubicBezTo>
                <a:lnTo>
                  <a:pt x="5925944" y="2215335"/>
                </a:lnTo>
                <a:cubicBezTo>
                  <a:pt x="5938863" y="2046690"/>
                  <a:pt x="5970554" y="1779978"/>
                  <a:pt x="6021015" y="1415197"/>
                </a:cubicBezTo>
                <a:close/>
                <a:moveTo>
                  <a:pt x="8026816" y="990419"/>
                </a:moveTo>
                <a:lnTo>
                  <a:pt x="8026816" y="2895451"/>
                </a:lnTo>
                <a:lnTo>
                  <a:pt x="8522195" y="2895451"/>
                </a:lnTo>
                <a:lnTo>
                  <a:pt x="8522195" y="2078841"/>
                </a:lnTo>
                <a:lnTo>
                  <a:pt x="8722818" y="2895451"/>
                </a:lnTo>
                <a:lnTo>
                  <a:pt x="9234670" y="2895451"/>
                </a:lnTo>
                <a:lnTo>
                  <a:pt x="8923440" y="1850566"/>
                </a:lnTo>
                <a:lnTo>
                  <a:pt x="9207607" y="990419"/>
                </a:lnTo>
                <a:lnTo>
                  <a:pt x="8742822" y="990419"/>
                </a:lnTo>
                <a:lnTo>
                  <a:pt x="8522195" y="1730546"/>
                </a:lnTo>
                <a:lnTo>
                  <a:pt x="8522195" y="990419"/>
                </a:lnTo>
                <a:close/>
                <a:moveTo>
                  <a:pt x="6721891" y="990419"/>
                </a:moveTo>
                <a:lnTo>
                  <a:pt x="6721891" y="2895451"/>
                </a:lnTo>
                <a:lnTo>
                  <a:pt x="7136080" y="2895451"/>
                </a:lnTo>
                <a:lnTo>
                  <a:pt x="7136080" y="2029420"/>
                </a:lnTo>
                <a:lnTo>
                  <a:pt x="7393771" y="2895451"/>
                </a:lnTo>
                <a:lnTo>
                  <a:pt x="7827963" y="2895451"/>
                </a:lnTo>
                <a:lnTo>
                  <a:pt x="7827963" y="990419"/>
                </a:lnTo>
                <a:lnTo>
                  <a:pt x="7413775" y="990419"/>
                </a:lnTo>
                <a:lnTo>
                  <a:pt x="7413775" y="1848213"/>
                </a:lnTo>
                <a:lnTo>
                  <a:pt x="7136080" y="990419"/>
                </a:lnTo>
                <a:close/>
                <a:moveTo>
                  <a:pt x="5643009" y="990419"/>
                </a:moveTo>
                <a:lnTo>
                  <a:pt x="5390319" y="2895451"/>
                </a:lnTo>
                <a:lnTo>
                  <a:pt x="5902465" y="2895451"/>
                </a:lnTo>
                <a:lnTo>
                  <a:pt x="5932250" y="2553040"/>
                </a:lnTo>
                <a:lnTo>
                  <a:pt x="6109449" y="2553040"/>
                </a:lnTo>
                <a:lnTo>
                  <a:pt x="6136035" y="2895451"/>
                </a:lnTo>
                <a:lnTo>
                  <a:pt x="6642298" y="2895451"/>
                </a:lnTo>
                <a:lnTo>
                  <a:pt x="6359014" y="990419"/>
                </a:lnTo>
                <a:close/>
                <a:moveTo>
                  <a:pt x="4169191" y="990419"/>
                </a:moveTo>
                <a:lnTo>
                  <a:pt x="4169191" y="2895451"/>
                </a:lnTo>
                <a:lnTo>
                  <a:pt x="4664570" y="2895451"/>
                </a:lnTo>
                <a:lnTo>
                  <a:pt x="4664570" y="2095314"/>
                </a:lnTo>
                <a:lnTo>
                  <a:pt x="4812831" y="2095314"/>
                </a:lnTo>
                <a:lnTo>
                  <a:pt x="4812831" y="2895451"/>
                </a:lnTo>
                <a:lnTo>
                  <a:pt x="5308210" y="2895451"/>
                </a:lnTo>
                <a:lnTo>
                  <a:pt x="5308210" y="990419"/>
                </a:lnTo>
                <a:lnTo>
                  <a:pt x="4812831" y="990419"/>
                </a:lnTo>
                <a:lnTo>
                  <a:pt x="4812831" y="1671712"/>
                </a:lnTo>
                <a:lnTo>
                  <a:pt x="4664570" y="1671712"/>
                </a:lnTo>
                <a:lnTo>
                  <a:pt x="4664570" y="990419"/>
                </a:lnTo>
                <a:close/>
                <a:moveTo>
                  <a:pt x="2970046" y="990419"/>
                </a:moveTo>
                <a:lnTo>
                  <a:pt x="2970046" y="1371661"/>
                </a:lnTo>
                <a:lnTo>
                  <a:pt x="3263038" y="1371661"/>
                </a:lnTo>
                <a:lnTo>
                  <a:pt x="3263038" y="2895451"/>
                </a:lnTo>
                <a:lnTo>
                  <a:pt x="3758416" y="2895451"/>
                </a:lnTo>
                <a:lnTo>
                  <a:pt x="3758416" y="1371661"/>
                </a:lnTo>
                <a:lnTo>
                  <a:pt x="4052584" y="1371661"/>
                </a:lnTo>
                <a:lnTo>
                  <a:pt x="4052584" y="990419"/>
                </a:lnTo>
                <a:close/>
                <a:moveTo>
                  <a:pt x="0" y="0"/>
                </a:moveTo>
                <a:lnTo>
                  <a:pt x="12192000" y="0"/>
                </a:lnTo>
                <a:lnTo>
                  <a:pt x="12192000" y="6858000"/>
                </a:lnTo>
                <a:lnTo>
                  <a:pt x="0" y="6858000"/>
                </a:lnTo>
                <a:close/>
              </a:path>
            </a:pathLst>
          </a:custGeom>
          <a:solidFill>
            <a:schemeClr val="tx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de-DE" sz="19000" dirty="0">
              <a:latin typeface="Impact" panose="020B0806030902050204" pitchFamily="34" charset="0"/>
            </a:endParaRPr>
          </a:p>
        </p:txBody>
      </p:sp>
    </p:spTree>
    <p:extLst>
      <p:ext uri="{BB962C8B-B14F-4D97-AF65-F5344CB8AC3E}">
        <p14:creationId xmlns:p14="http://schemas.microsoft.com/office/powerpoint/2010/main" val="3343647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Vivid_blue_sky">
            <a:hlinkClick r:id="" action="ppaction://media"/>
            <a:extLst>
              <a:ext uri="{FF2B5EF4-FFF2-40B4-BE49-F238E27FC236}">
                <a16:creationId xmlns:a16="http://schemas.microsoft.com/office/drawing/2014/main" id="{B587C221-74B3-4D8F-BB3D-DE685865A8C2}"/>
              </a:ext>
            </a:extLst>
          </p:cNvPr>
          <p:cNvPicPr>
            <a:picLocks noChangeAspect="1"/>
          </p:cNvPicPr>
          <p:nvPr>
            <a:videoFile r:link="rId1"/>
            <p:extLst>
              <p:ext uri="{DAA4B4D4-6D71-4841-9C94-3DE7FCFB9230}">
                <p14:media xmlns:p14="http://schemas.microsoft.com/office/powerpoint/2010/main" r:embed="rId2">
                  <p14:trim st="6109"/>
                </p14:media>
              </p:ext>
            </p:extLst>
          </p:nvPr>
        </p:nvPicPr>
        <p:blipFill>
          <a:blip r:embed="rId5">
            <a:lum bright="16000"/>
          </a:blip>
          <a:stretch>
            <a:fillRect/>
          </a:stretch>
        </p:blipFill>
        <p:spPr>
          <a:xfrm>
            <a:off x="-2" y="0"/>
            <a:ext cx="12283128" cy="6909260"/>
          </a:xfrm>
          <a:prstGeom prst="rect">
            <a:avLst/>
          </a:prstGeom>
        </p:spPr>
      </p:pic>
      <p:pic>
        <p:nvPicPr>
          <p:cNvPr id="21" name="Picture 20">
            <a:extLst>
              <a:ext uri="{FF2B5EF4-FFF2-40B4-BE49-F238E27FC236}">
                <a16:creationId xmlns:a16="http://schemas.microsoft.com/office/drawing/2014/main" id="{46036948-87C2-4C3E-BFBA-06C2251AF8AA}"/>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10945" b="99250" l="7000" r="99400">
                        <a14:foregroundMark x1="21800" y1="65517" x2="14100" y2="74213"/>
                        <a14:foregroundMark x1="14100" y1="74213" x2="10100" y2="91004"/>
                        <a14:foregroundMark x1="10100" y1="91004" x2="11600" y2="97601"/>
                        <a14:foregroundMark x1="11600" y1="97601" x2="11500" y2="99700"/>
                        <a14:foregroundMark x1="83100" y1="12894" x2="99400" y2="32534"/>
                        <a14:foregroundMark x1="99400" y1="32534" x2="99400" y2="32534"/>
                        <a14:foregroundMark x1="99400" y1="67766" x2="98900" y2="83358"/>
                        <a14:foregroundMark x1="7200" y1="89955" x2="7000" y2="96702"/>
                        <a14:foregroundMark x1="7000" y1="96702" x2="7000" y2="96702"/>
                        <a14:foregroundMark x1="93000" y1="89955" x2="99200" y2="99100"/>
                        <a14:foregroundMark x1="7400" y1="76312" x2="7400" y2="76462"/>
                        <a14:foregroundMark x1="81200" y1="11094" x2="82400" y2="10945"/>
                      </a14:backgroundRemoval>
                    </a14:imgEffect>
                    <a14:imgEffect>
                      <a14:artisticBlur/>
                    </a14:imgEffect>
                    <a14:imgEffect>
                      <a14:brightnessContrast bright="-10000"/>
                    </a14:imgEffect>
                  </a14:imgLayer>
                </a14:imgProps>
              </a:ext>
              <a:ext uri="{28A0092B-C50C-407E-A947-70E740481C1C}">
                <a14:useLocalDpi xmlns:a14="http://schemas.microsoft.com/office/drawing/2010/main" val="0"/>
              </a:ext>
            </a:extLst>
          </a:blip>
          <a:srcRect t="7834" b="7834"/>
          <a:stretch/>
        </p:blipFill>
        <p:spPr>
          <a:xfrm>
            <a:off x="91126" y="19172"/>
            <a:ext cx="12192000" cy="6894513"/>
          </a:xfrm>
          <a:prstGeom prst="rect">
            <a:avLst/>
          </a:prstGeom>
        </p:spPr>
      </p:pic>
      <p:sp>
        <p:nvSpPr>
          <p:cNvPr id="35" name="Freeform: Shape 34">
            <a:extLst>
              <a:ext uri="{FF2B5EF4-FFF2-40B4-BE49-F238E27FC236}">
                <a16:creationId xmlns:a16="http://schemas.microsoft.com/office/drawing/2014/main" id="{C99C39B0-F6A3-4098-A763-6C58CB99CEB2}"/>
              </a:ext>
            </a:extLst>
          </p:cNvPr>
          <p:cNvSpPr>
            <a:spLocks noChangeAspect="1"/>
          </p:cNvSpPr>
          <p:nvPr/>
        </p:nvSpPr>
        <p:spPr>
          <a:xfrm>
            <a:off x="-6172" y="3348991"/>
            <a:ext cx="3606147" cy="3579443"/>
          </a:xfrm>
          <a:custGeom>
            <a:avLst/>
            <a:gdLst>
              <a:gd name="connsiteX0" fmla="*/ 162176 w 3606147"/>
              <a:gd name="connsiteY0" fmla="*/ 0 h 3579443"/>
              <a:gd name="connsiteX1" fmla="*/ 3606147 w 3606147"/>
              <a:gd name="connsiteY1" fmla="*/ 3327620 h 3579443"/>
              <a:gd name="connsiteX2" fmla="*/ 3601666 w 3606147"/>
              <a:gd name="connsiteY2" fmla="*/ 3498859 h 3579443"/>
              <a:gd name="connsiteX3" fmla="*/ 3595324 w 3606147"/>
              <a:gd name="connsiteY3" fmla="*/ 3579443 h 3579443"/>
              <a:gd name="connsiteX4" fmla="*/ 0 w 3606147"/>
              <a:gd name="connsiteY4" fmla="*/ 3579443 h 3579443"/>
              <a:gd name="connsiteX5" fmla="*/ 0 w 3606147"/>
              <a:gd name="connsiteY5" fmla="*/ 7913 h 357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06147" h="3579443">
                <a:moveTo>
                  <a:pt x="162176" y="0"/>
                </a:moveTo>
                <a:cubicBezTo>
                  <a:pt x="2064229" y="0"/>
                  <a:pt x="3606147" y="1489826"/>
                  <a:pt x="3606147" y="3327620"/>
                </a:cubicBezTo>
                <a:cubicBezTo>
                  <a:pt x="3606147" y="3385051"/>
                  <a:pt x="3604641" y="3442143"/>
                  <a:pt x="3601666" y="3498859"/>
                </a:cubicBezTo>
                <a:lnTo>
                  <a:pt x="3595324" y="3579443"/>
                </a:lnTo>
                <a:lnTo>
                  <a:pt x="0" y="3579443"/>
                </a:lnTo>
                <a:lnTo>
                  <a:pt x="0" y="7913"/>
                </a:lnTo>
                <a:close/>
              </a:path>
            </a:pathLst>
          </a:custGeom>
          <a:solidFill>
            <a:srgbClr val="FF9E4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37" name="Freeform: Shape 36">
            <a:extLst>
              <a:ext uri="{FF2B5EF4-FFF2-40B4-BE49-F238E27FC236}">
                <a16:creationId xmlns:a16="http://schemas.microsoft.com/office/drawing/2014/main" id="{635BE409-3A9C-4DEE-A022-C7F819699DEC}"/>
              </a:ext>
            </a:extLst>
          </p:cNvPr>
          <p:cNvSpPr>
            <a:spLocks noChangeAspect="1"/>
          </p:cNvSpPr>
          <p:nvPr/>
        </p:nvSpPr>
        <p:spPr>
          <a:xfrm>
            <a:off x="-12342" y="3877697"/>
            <a:ext cx="2994449" cy="3050736"/>
          </a:xfrm>
          <a:custGeom>
            <a:avLst/>
            <a:gdLst>
              <a:gd name="connsiteX0" fmla="*/ 224891 w 2994449"/>
              <a:gd name="connsiteY0" fmla="*/ 0 h 3050736"/>
              <a:gd name="connsiteX1" fmla="*/ 2994449 w 2994449"/>
              <a:gd name="connsiteY1" fmla="*/ 2727350 h 3050736"/>
              <a:gd name="connsiteX2" fmla="*/ 2980150 w 2994449"/>
              <a:gd name="connsiteY2" fmla="*/ 3006206 h 3050736"/>
              <a:gd name="connsiteX3" fmla="*/ 2973249 w 2994449"/>
              <a:gd name="connsiteY3" fmla="*/ 3050736 h 3050736"/>
              <a:gd name="connsiteX4" fmla="*/ 0 w 2994449"/>
              <a:gd name="connsiteY4" fmla="*/ 3050736 h 3050736"/>
              <a:gd name="connsiteX5" fmla="*/ 0 w 2994449"/>
              <a:gd name="connsiteY5" fmla="*/ 11183 h 305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4449" h="3050736">
                <a:moveTo>
                  <a:pt x="224891" y="0"/>
                </a:moveTo>
                <a:cubicBezTo>
                  <a:pt x="1754476" y="0"/>
                  <a:pt x="2994449" y="1221076"/>
                  <a:pt x="2994449" y="2727350"/>
                </a:cubicBezTo>
                <a:cubicBezTo>
                  <a:pt x="2994449" y="2821493"/>
                  <a:pt x="2989606" y="2914521"/>
                  <a:pt x="2980150" y="3006206"/>
                </a:cubicBezTo>
                <a:lnTo>
                  <a:pt x="2973249" y="3050736"/>
                </a:lnTo>
                <a:lnTo>
                  <a:pt x="0" y="3050736"/>
                </a:lnTo>
                <a:lnTo>
                  <a:pt x="0" y="11183"/>
                </a:lnTo>
                <a:close/>
              </a:path>
            </a:pathLst>
          </a:custGeom>
          <a:solidFill>
            <a:srgbClr val="282D3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de-DE"/>
          </a:p>
        </p:txBody>
      </p:sp>
      <p:sp>
        <p:nvSpPr>
          <p:cNvPr id="29" name="TextBox 28">
            <a:extLst>
              <a:ext uri="{FF2B5EF4-FFF2-40B4-BE49-F238E27FC236}">
                <a16:creationId xmlns:a16="http://schemas.microsoft.com/office/drawing/2014/main" id="{8305125E-6F3C-40E4-92EC-61973DF65A82}"/>
              </a:ext>
            </a:extLst>
          </p:cNvPr>
          <p:cNvSpPr txBox="1"/>
          <p:nvPr/>
        </p:nvSpPr>
        <p:spPr>
          <a:xfrm>
            <a:off x="66442" y="4409990"/>
            <a:ext cx="2561644" cy="1938992"/>
          </a:xfrm>
          <a:prstGeom prst="rect">
            <a:avLst/>
          </a:prstGeom>
          <a:noFill/>
        </p:spPr>
        <p:txBody>
          <a:bodyPr wrap="square" rtlCol="0">
            <a:spAutoFit/>
          </a:bodyPr>
          <a:lstStyle/>
          <a:p>
            <a:r>
              <a:rPr lang="de-DE" sz="4000" dirty="0">
                <a:solidFill>
                  <a:schemeClr val="bg1"/>
                </a:solidFill>
              </a:rPr>
              <a:t>Amazon </a:t>
            </a:r>
          </a:p>
          <a:p>
            <a:r>
              <a:rPr lang="de-DE" sz="4000" dirty="0">
                <a:solidFill>
                  <a:srgbClr val="00A8E1"/>
                </a:solidFill>
              </a:rPr>
              <a:t>Prime</a:t>
            </a:r>
            <a:r>
              <a:rPr lang="de-DE" sz="4000" dirty="0">
                <a:solidFill>
                  <a:schemeClr val="bg1"/>
                </a:solidFill>
              </a:rPr>
              <a:t> User Analysis</a:t>
            </a:r>
          </a:p>
        </p:txBody>
      </p:sp>
      <p:cxnSp>
        <p:nvCxnSpPr>
          <p:cNvPr id="30" name="Straight Connector 29">
            <a:extLst>
              <a:ext uri="{FF2B5EF4-FFF2-40B4-BE49-F238E27FC236}">
                <a16:creationId xmlns:a16="http://schemas.microsoft.com/office/drawing/2014/main" id="{BBDD05EE-E507-4CD9-AFC3-FA051F64041A}"/>
              </a:ext>
            </a:extLst>
          </p:cNvPr>
          <p:cNvCxnSpPr>
            <a:cxnSpLocks/>
          </p:cNvCxnSpPr>
          <p:nvPr/>
        </p:nvCxnSpPr>
        <p:spPr>
          <a:xfrm>
            <a:off x="7871791" y="4540856"/>
            <a:ext cx="1384056" cy="608040"/>
          </a:xfrm>
          <a:prstGeom prst="line">
            <a:avLst/>
          </a:prstGeom>
          <a:ln w="3810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5FF7BCC1-33AE-4E67-99D1-734C1553C660}"/>
              </a:ext>
            </a:extLst>
          </p:cNvPr>
          <p:cNvCxnSpPr>
            <a:cxnSpLocks/>
          </p:cNvCxnSpPr>
          <p:nvPr/>
        </p:nvCxnSpPr>
        <p:spPr>
          <a:xfrm flipV="1">
            <a:off x="7776374" y="2558938"/>
            <a:ext cx="1292380" cy="907491"/>
          </a:xfrm>
          <a:prstGeom prst="line">
            <a:avLst/>
          </a:prstGeom>
          <a:ln w="3810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765ED3E-7F52-4EEC-A361-43ED2FD70CD7}"/>
              </a:ext>
            </a:extLst>
          </p:cNvPr>
          <p:cNvCxnSpPr>
            <a:cxnSpLocks/>
          </p:cNvCxnSpPr>
          <p:nvPr/>
        </p:nvCxnSpPr>
        <p:spPr>
          <a:xfrm>
            <a:off x="7112336" y="1252081"/>
            <a:ext cx="1723025" cy="509924"/>
          </a:xfrm>
          <a:prstGeom prst="line">
            <a:avLst/>
          </a:prstGeom>
          <a:ln w="38100">
            <a:solidFill>
              <a:schemeClr val="bg1"/>
            </a:solidFill>
            <a:prstDash val="dash"/>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sez="http://schemas.microsoft.com/office/powerpoint/2016/sectionzoom">
        <mc:Choice Requires="psez">
          <p:graphicFrame>
            <p:nvGraphicFramePr>
              <p:cNvPr id="24" name="Section Zoom 23">
                <a:extLst>
                  <a:ext uri="{FF2B5EF4-FFF2-40B4-BE49-F238E27FC236}">
                    <a16:creationId xmlns:a16="http://schemas.microsoft.com/office/drawing/2014/main" id="{D0294048-E94F-4ACD-BE09-27223B005B91}"/>
                  </a:ext>
                </a:extLst>
              </p:cNvPr>
              <p:cNvGraphicFramePr>
                <a:graphicFrameLocks noChangeAspect="1"/>
              </p:cNvGraphicFramePr>
              <p:nvPr>
                <p:extLst>
                  <p:ext uri="{D42A27DB-BD31-4B8C-83A1-F6EECF244321}">
                    <p14:modId xmlns:p14="http://schemas.microsoft.com/office/powerpoint/2010/main" val="524199589"/>
                  </p:ext>
                </p:extLst>
              </p:nvPr>
            </p:nvGraphicFramePr>
            <p:xfrm>
              <a:off x="4144837" y="154552"/>
              <a:ext cx="3902325" cy="2195058"/>
            </p:xfrm>
            <a:graphic>
              <a:graphicData uri="http://schemas.microsoft.com/office/powerpoint/2016/sectionzoom">
                <psez:sectionZm>
                  <psez:sectionZmObj sectionId="{8184E5A0-65FE-456A-8B23-05E9324D2EEA}">
                    <psez:zmPr id="{9D834FE5-CEDD-4883-B81A-DB7895AEF717}" transitionDur="1000" showBg="0">
                      <p166:blipFill xmlns:p166="http://schemas.microsoft.com/office/powerpoint/2016/6/main">
                        <a:blip r:embed="rId8"/>
                        <a:stretch>
                          <a:fillRect/>
                        </a:stretch>
                      </p166:blipFill>
                      <p166:spPr xmlns:p166="http://schemas.microsoft.com/office/powerpoint/2016/6/main">
                        <a:xfrm>
                          <a:off x="0" y="0"/>
                          <a:ext cx="3902325" cy="2195058"/>
                        </a:xfrm>
                        <a:prstGeom prst="rect">
                          <a:avLst/>
                        </a:prstGeom>
                        <a:effectLst>
                          <a:outerShdw blurRad="50800" dist="50800" dir="5400000" algn="ctr" rotWithShape="0">
                            <a:srgbClr val="000000">
                              <a:alpha val="40000"/>
                            </a:srgbClr>
                          </a:outerShdw>
                        </a:effectLst>
                      </p166:spPr>
                    </psez:zmPr>
                  </psez:sectionZmObj>
                </psez:sectionZm>
              </a:graphicData>
            </a:graphic>
          </p:graphicFrame>
        </mc:Choice>
        <mc:Fallback xmlns="">
          <p:pic>
            <p:nvPicPr>
              <p:cNvPr id="24" name="Section Zoom 23">
                <a:hlinkClick r:id="rId9" action="ppaction://hlinksldjump"/>
                <a:extLst>
                  <a:ext uri="{FF2B5EF4-FFF2-40B4-BE49-F238E27FC236}">
                    <a16:creationId xmlns:a16="http://schemas.microsoft.com/office/drawing/2014/main" id="{D0294048-E94F-4ACD-BE09-27223B005B91}"/>
                  </a:ext>
                </a:extLst>
              </p:cNvPr>
              <p:cNvPicPr>
                <a:picLocks noGrp="1" noRot="1" noChangeAspect="1" noMove="1" noResize="1" noEditPoints="1" noAdjustHandles="1" noChangeArrowheads="1" noChangeShapeType="1"/>
              </p:cNvPicPr>
              <p:nvPr/>
            </p:nvPicPr>
            <p:blipFill>
              <a:blip r:embed="rId10"/>
              <a:stretch>
                <a:fillRect/>
              </a:stretch>
            </p:blipFill>
            <p:spPr>
              <a:xfrm>
                <a:off x="4144837" y="154552"/>
                <a:ext cx="3902325" cy="2195058"/>
              </a:xfrm>
              <a:prstGeom prst="rect">
                <a:avLst/>
              </a:prstGeom>
              <a:effectLst>
                <a:outerShdw blurRad="50800" dist="50800" dir="5400000" algn="ctr" rotWithShape="0">
                  <a:srgbClr val="000000">
                    <a:alpha val="40000"/>
                  </a:srgbClr>
                </a:outerShdw>
              </a:effectLst>
            </p:spPr>
          </p:pic>
        </mc:Fallback>
      </mc:AlternateContent>
      <mc:AlternateContent xmlns:mc="http://schemas.openxmlformats.org/markup-compatibility/2006" xmlns:psez="http://schemas.microsoft.com/office/powerpoint/2016/sectionzoom">
        <mc:Choice Requires="psez">
          <p:graphicFrame>
            <p:nvGraphicFramePr>
              <p:cNvPr id="22" name="Section Zoom 21">
                <a:extLst>
                  <a:ext uri="{FF2B5EF4-FFF2-40B4-BE49-F238E27FC236}">
                    <a16:creationId xmlns:a16="http://schemas.microsoft.com/office/drawing/2014/main" id="{4B0D47D8-BB55-4C7F-A903-FF0AAF4BF042}"/>
                  </a:ext>
                </a:extLst>
              </p:cNvPr>
              <p:cNvGraphicFramePr>
                <a:graphicFrameLocks noChangeAspect="1"/>
              </p:cNvGraphicFramePr>
              <p:nvPr>
                <p:extLst>
                  <p:ext uri="{D42A27DB-BD31-4B8C-83A1-F6EECF244321}">
                    <p14:modId xmlns:p14="http://schemas.microsoft.com/office/powerpoint/2010/main" val="2082117499"/>
                  </p:ext>
                </p:extLst>
              </p:nvPr>
            </p:nvGraphicFramePr>
            <p:xfrm>
              <a:off x="7871791" y="778731"/>
              <a:ext cx="3902324" cy="2195057"/>
            </p:xfrm>
            <a:graphic>
              <a:graphicData uri="http://schemas.microsoft.com/office/powerpoint/2016/sectionzoom">
                <psez:sectionZm>
                  <psez:sectionZmObj sectionId="{7273683E-B455-49D0-8899-C13FA7CD1795}">
                    <psez:zmPr id="{3D9E9F9E-4F30-458E-8141-EBB17DFF0AEE}" transitionDur="1000" showBg="0">
                      <p166:blipFill xmlns:p166="http://schemas.microsoft.com/office/powerpoint/2016/6/main">
                        <a:blip r:embed="rId11"/>
                        <a:stretch>
                          <a:fillRect/>
                        </a:stretch>
                      </p166:blipFill>
                      <p166:spPr xmlns:p166="http://schemas.microsoft.com/office/powerpoint/2016/6/main">
                        <a:xfrm>
                          <a:off x="0" y="0"/>
                          <a:ext cx="3902324" cy="2195057"/>
                        </a:xfrm>
                        <a:prstGeom prst="rect">
                          <a:avLst/>
                        </a:prstGeom>
                        <a:effectLst>
                          <a:outerShdw blurRad="50800" dist="50800" dir="5400000" algn="ctr" rotWithShape="0">
                            <a:srgbClr val="000000">
                              <a:alpha val="40000"/>
                            </a:srgbClr>
                          </a:outerShdw>
                        </a:effectLst>
                      </p166:spPr>
                    </psez:zmPr>
                  </psez:sectionZmObj>
                </psez:sectionZm>
              </a:graphicData>
            </a:graphic>
          </p:graphicFrame>
        </mc:Choice>
        <mc:Fallback xmlns="">
          <p:pic>
            <p:nvPicPr>
              <p:cNvPr id="22" name="Section Zoom 21">
                <a:hlinkClick r:id="rId12" action="ppaction://hlinksldjump"/>
                <a:extLst>
                  <a:ext uri="{FF2B5EF4-FFF2-40B4-BE49-F238E27FC236}">
                    <a16:creationId xmlns:a16="http://schemas.microsoft.com/office/drawing/2014/main" id="{4B0D47D8-BB55-4C7F-A903-FF0AAF4BF042}"/>
                  </a:ext>
                </a:extLst>
              </p:cNvPr>
              <p:cNvPicPr>
                <a:picLocks noGrp="1" noRot="1" noChangeAspect="1" noMove="1" noResize="1" noEditPoints="1" noAdjustHandles="1" noChangeArrowheads="1" noChangeShapeType="1"/>
              </p:cNvPicPr>
              <p:nvPr/>
            </p:nvPicPr>
            <p:blipFill>
              <a:blip r:embed="rId13"/>
              <a:stretch>
                <a:fillRect/>
              </a:stretch>
            </p:blipFill>
            <p:spPr>
              <a:xfrm>
                <a:off x="7871791" y="778731"/>
                <a:ext cx="3902324" cy="2195057"/>
              </a:xfrm>
              <a:prstGeom prst="rect">
                <a:avLst/>
              </a:prstGeom>
              <a:effectLst>
                <a:outerShdw blurRad="50800" dist="50800" dir="5400000" algn="ctr" rotWithShape="0">
                  <a:srgbClr val="000000">
                    <a:alpha val="40000"/>
                  </a:srgbClr>
                </a:outerShdw>
              </a:effectLst>
            </p:spPr>
          </p:pic>
        </mc:Fallback>
      </mc:AlternateContent>
      <mc:AlternateContent xmlns:mc="http://schemas.openxmlformats.org/markup-compatibility/2006" xmlns:psez="http://schemas.microsoft.com/office/powerpoint/2016/sectionzoom">
        <mc:Choice Requires="psez">
          <p:graphicFrame>
            <p:nvGraphicFramePr>
              <p:cNvPr id="25" name="Section Zoom 24">
                <a:extLst>
                  <a:ext uri="{FF2B5EF4-FFF2-40B4-BE49-F238E27FC236}">
                    <a16:creationId xmlns:a16="http://schemas.microsoft.com/office/drawing/2014/main" id="{303DBC41-697A-400D-9A07-196BE4269E77}"/>
                  </a:ext>
                </a:extLst>
              </p:cNvPr>
              <p:cNvGraphicFramePr>
                <a:graphicFrameLocks noChangeAspect="1"/>
              </p:cNvGraphicFramePr>
              <p:nvPr>
                <p:extLst>
                  <p:ext uri="{D42A27DB-BD31-4B8C-83A1-F6EECF244321}">
                    <p14:modId xmlns:p14="http://schemas.microsoft.com/office/powerpoint/2010/main" val="4008281324"/>
                  </p:ext>
                </p:extLst>
              </p:nvPr>
            </p:nvGraphicFramePr>
            <p:xfrm>
              <a:off x="5012411" y="2973788"/>
              <a:ext cx="3902325" cy="2195058"/>
            </p:xfrm>
            <a:graphic>
              <a:graphicData uri="http://schemas.microsoft.com/office/powerpoint/2016/sectionzoom">
                <psez:sectionZm>
                  <psez:sectionZmObj sectionId="{328AF016-E106-44D8-BEAA-B743945C7932}">
                    <psez:zmPr id="{2AA7329F-D64A-405B-BE3B-C7435356ED7A}" transitionDur="1000" showBg="0">
                      <p166:blipFill xmlns:p166="http://schemas.microsoft.com/office/powerpoint/2016/6/main">
                        <a:blip r:embed="rId14"/>
                        <a:stretch>
                          <a:fillRect/>
                        </a:stretch>
                      </p166:blipFill>
                      <p166:spPr xmlns:p166="http://schemas.microsoft.com/office/powerpoint/2016/6/main">
                        <a:xfrm>
                          <a:off x="0" y="0"/>
                          <a:ext cx="3902325" cy="2195058"/>
                        </a:xfrm>
                        <a:prstGeom prst="rect">
                          <a:avLst/>
                        </a:prstGeom>
                        <a:effectLst>
                          <a:outerShdw blurRad="50800" dist="50800" dir="5400000" algn="ctr" rotWithShape="0">
                            <a:srgbClr val="000000">
                              <a:alpha val="40000"/>
                            </a:srgbClr>
                          </a:outerShdw>
                        </a:effectLst>
                      </p166:spPr>
                    </psez:zmPr>
                  </psez:sectionZmObj>
                </psez:sectionZm>
              </a:graphicData>
            </a:graphic>
          </p:graphicFrame>
        </mc:Choice>
        <mc:Fallback xmlns="">
          <p:pic>
            <p:nvPicPr>
              <p:cNvPr id="25" name="Section Zoom 24">
                <a:hlinkClick r:id="rId15" action="ppaction://hlinksldjump"/>
                <a:extLst>
                  <a:ext uri="{FF2B5EF4-FFF2-40B4-BE49-F238E27FC236}">
                    <a16:creationId xmlns:a16="http://schemas.microsoft.com/office/drawing/2014/main" id="{303DBC41-697A-400D-9A07-196BE4269E77}"/>
                  </a:ext>
                </a:extLst>
              </p:cNvPr>
              <p:cNvPicPr>
                <a:picLocks noGrp="1" noRot="1" noChangeAspect="1" noMove="1" noResize="1" noEditPoints="1" noAdjustHandles="1" noChangeArrowheads="1" noChangeShapeType="1"/>
              </p:cNvPicPr>
              <p:nvPr/>
            </p:nvPicPr>
            <p:blipFill>
              <a:blip r:embed="rId16"/>
              <a:stretch>
                <a:fillRect/>
              </a:stretch>
            </p:blipFill>
            <p:spPr>
              <a:xfrm>
                <a:off x="5012411" y="2973788"/>
                <a:ext cx="3902325" cy="2195058"/>
              </a:xfrm>
              <a:prstGeom prst="rect">
                <a:avLst/>
              </a:prstGeom>
              <a:effectLst>
                <a:outerShdw blurRad="50800" dist="50800" dir="5400000" algn="ctr" rotWithShape="0">
                  <a:srgbClr val="000000">
                    <a:alpha val="40000"/>
                  </a:srgbClr>
                </a:outerShdw>
              </a:effectLst>
            </p:spPr>
          </p:pic>
        </mc:Fallback>
      </mc:AlternateContent>
      <mc:AlternateContent xmlns:mc="http://schemas.openxmlformats.org/markup-compatibility/2006" xmlns:psez="http://schemas.microsoft.com/office/powerpoint/2016/sectionzoom">
        <mc:Choice Requires="psez">
          <p:graphicFrame>
            <p:nvGraphicFramePr>
              <p:cNvPr id="23" name="Section Zoom 22">
                <a:extLst>
                  <a:ext uri="{FF2B5EF4-FFF2-40B4-BE49-F238E27FC236}">
                    <a16:creationId xmlns:a16="http://schemas.microsoft.com/office/drawing/2014/main" id="{8F6F521E-1647-401A-8C7A-491165921D83}"/>
                  </a:ext>
                </a:extLst>
              </p:cNvPr>
              <p:cNvGraphicFramePr>
                <a:graphicFrameLocks noChangeAspect="1"/>
              </p:cNvGraphicFramePr>
              <p:nvPr>
                <p:extLst>
                  <p:ext uri="{D42A27DB-BD31-4B8C-83A1-F6EECF244321}">
                    <p14:modId xmlns:p14="http://schemas.microsoft.com/office/powerpoint/2010/main" val="937997672"/>
                  </p:ext>
                </p:extLst>
              </p:nvPr>
            </p:nvGraphicFramePr>
            <p:xfrm>
              <a:off x="8289675" y="4409990"/>
              <a:ext cx="3902325" cy="2195058"/>
            </p:xfrm>
            <a:graphic>
              <a:graphicData uri="http://schemas.microsoft.com/office/powerpoint/2016/sectionzoom">
                <psez:sectionZm>
                  <psez:sectionZmObj sectionId="{67BCCB2A-2E06-4F1E-9A21-7037226CF6C7}">
                    <psez:zmPr id="{A7B03781-FB2F-4EAE-9E0E-0191569AEA8F}" transitionDur="1000" showBg="0">
                      <p166:blipFill xmlns:p166="http://schemas.microsoft.com/office/powerpoint/2016/6/main">
                        <a:blip r:embed="rId17"/>
                        <a:stretch>
                          <a:fillRect/>
                        </a:stretch>
                      </p166:blipFill>
                      <p166:spPr xmlns:p166="http://schemas.microsoft.com/office/powerpoint/2016/6/main">
                        <a:xfrm>
                          <a:off x="0" y="0"/>
                          <a:ext cx="3902325" cy="2195058"/>
                        </a:xfrm>
                        <a:prstGeom prst="rect">
                          <a:avLst/>
                        </a:prstGeom>
                        <a:effectLst>
                          <a:outerShdw blurRad="50800" dist="50800" dir="5400000" algn="ctr" rotWithShape="0">
                            <a:srgbClr val="000000">
                              <a:alpha val="40000"/>
                            </a:srgbClr>
                          </a:outerShdw>
                        </a:effectLst>
                      </p166:spPr>
                    </psez:zmPr>
                  </psez:sectionZmObj>
                </psez:sectionZm>
              </a:graphicData>
            </a:graphic>
          </p:graphicFrame>
        </mc:Choice>
        <mc:Fallback xmlns="">
          <p:pic>
            <p:nvPicPr>
              <p:cNvPr id="23" name="Section Zoom 22">
                <a:hlinkClick r:id="rId18" action="ppaction://hlinksldjump"/>
                <a:extLst>
                  <a:ext uri="{FF2B5EF4-FFF2-40B4-BE49-F238E27FC236}">
                    <a16:creationId xmlns:a16="http://schemas.microsoft.com/office/drawing/2014/main" id="{8F6F521E-1647-401A-8C7A-491165921D83}"/>
                  </a:ext>
                </a:extLst>
              </p:cNvPr>
              <p:cNvPicPr>
                <a:picLocks noGrp="1" noRot="1" noChangeAspect="1" noMove="1" noResize="1" noEditPoints="1" noAdjustHandles="1" noChangeArrowheads="1" noChangeShapeType="1"/>
              </p:cNvPicPr>
              <p:nvPr/>
            </p:nvPicPr>
            <p:blipFill>
              <a:blip r:embed="rId19"/>
              <a:stretch>
                <a:fillRect/>
              </a:stretch>
            </p:blipFill>
            <p:spPr>
              <a:xfrm>
                <a:off x="8289675" y="4409990"/>
                <a:ext cx="3902325" cy="2195058"/>
              </a:xfrm>
              <a:prstGeom prst="rect">
                <a:avLst/>
              </a:prstGeom>
              <a:effectLst>
                <a:outerShdw blurRad="50800" dist="50800" dir="5400000" algn="ctr" rotWithShape="0">
                  <a:srgbClr val="000000">
                    <a:alpha val="40000"/>
                  </a:srgbClr>
                </a:outerShdw>
              </a:effectLst>
            </p:spPr>
          </p:pic>
        </mc:Fallback>
      </mc:AlternateContent>
      <p:pic>
        <p:nvPicPr>
          <p:cNvPr id="6" name="Picture 5">
            <a:extLst>
              <a:ext uri="{FF2B5EF4-FFF2-40B4-BE49-F238E27FC236}">
                <a16:creationId xmlns:a16="http://schemas.microsoft.com/office/drawing/2014/main" id="{91B81F9B-2B2E-4930-80BD-AA51E00AD51E}"/>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91126" y="6270369"/>
            <a:ext cx="1872599" cy="475581"/>
          </a:xfrm>
          <a:prstGeom prst="rect">
            <a:avLst/>
          </a:prstGeom>
        </p:spPr>
      </p:pic>
    </p:spTree>
    <p:extLst>
      <p:ext uri="{BB962C8B-B14F-4D97-AF65-F5344CB8AC3E}">
        <p14:creationId xmlns:p14="http://schemas.microsoft.com/office/powerpoint/2010/main" val="70150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875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57923C28-DEF4-49D4-BBFA-5047528B9415}"/>
              </a:ext>
            </a:extLst>
          </p:cNvPr>
          <p:cNvSpPr/>
          <p:nvPr/>
        </p:nvSpPr>
        <p:spPr>
          <a:xfrm>
            <a:off x="2895600"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TextBox 6">
            <a:extLst>
              <a:ext uri="{FF2B5EF4-FFF2-40B4-BE49-F238E27FC236}">
                <a16:creationId xmlns:a16="http://schemas.microsoft.com/office/drawing/2014/main" id="{95DDA49C-A120-44E3-8E6D-40FFEC5FFF42}"/>
              </a:ext>
            </a:extLst>
          </p:cNvPr>
          <p:cNvSpPr txBox="1"/>
          <p:nvPr/>
        </p:nvSpPr>
        <p:spPr>
          <a:xfrm>
            <a:off x="4123088" y="4278864"/>
            <a:ext cx="4645466" cy="923330"/>
          </a:xfrm>
          <a:prstGeom prst="rect">
            <a:avLst/>
          </a:prstGeom>
          <a:noFill/>
        </p:spPr>
        <p:txBody>
          <a:bodyPr wrap="square" rtlCol="0">
            <a:spAutoFit/>
          </a:bodyPr>
          <a:lstStyle/>
          <a:p>
            <a:r>
              <a:rPr lang="de-DE" sz="5400" dirty="0">
                <a:solidFill>
                  <a:schemeClr val="bg1"/>
                </a:solidFill>
              </a:rPr>
              <a:t>STAKEHOLDER</a:t>
            </a:r>
            <a:endParaRPr lang="de-DE" dirty="0">
              <a:solidFill>
                <a:schemeClr val="bg1"/>
              </a:solidFill>
            </a:endParaRPr>
          </a:p>
        </p:txBody>
      </p:sp>
      <p:grpSp>
        <p:nvGrpSpPr>
          <p:cNvPr id="8" name="Google Shape;12654;p91">
            <a:extLst>
              <a:ext uri="{FF2B5EF4-FFF2-40B4-BE49-F238E27FC236}">
                <a16:creationId xmlns:a16="http://schemas.microsoft.com/office/drawing/2014/main" id="{D3AAB308-B438-40EF-94D8-388CA18BA83A}"/>
              </a:ext>
            </a:extLst>
          </p:cNvPr>
          <p:cNvGrpSpPr>
            <a:grpSpLocks noChangeAspect="1"/>
          </p:cNvGrpSpPr>
          <p:nvPr/>
        </p:nvGrpSpPr>
        <p:grpSpPr>
          <a:xfrm>
            <a:off x="4905005" y="965240"/>
            <a:ext cx="2381990" cy="2809748"/>
            <a:chOff x="859265" y="3348175"/>
            <a:chExt cx="312316" cy="368400"/>
          </a:xfrm>
          <a:solidFill>
            <a:schemeClr val="bg1"/>
          </a:solidFill>
        </p:grpSpPr>
        <p:sp>
          <p:nvSpPr>
            <p:cNvPr id="9" name="Google Shape;12655;p91">
              <a:extLst>
                <a:ext uri="{FF2B5EF4-FFF2-40B4-BE49-F238E27FC236}">
                  <a16:creationId xmlns:a16="http://schemas.microsoft.com/office/drawing/2014/main" id="{49F1FF22-2607-4ACA-BE2E-83F0ACB95477}"/>
                </a:ext>
              </a:extLst>
            </p:cNvPr>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grpFill/>
            <a:ln>
              <a:noFill/>
            </a:ln>
          </p:spPr>
          <p:txBody>
            <a:bodyPr spcFirstLastPara="1" wrap="square" lIns="121900" tIns="121900" rIns="121900" bIns="121900" anchor="ctr" anchorCtr="0">
              <a:noAutofit/>
            </a:bodyPr>
            <a:lstStyle/>
            <a:p>
              <a:endParaRPr sz="2400"/>
            </a:p>
          </p:txBody>
        </p:sp>
        <p:sp>
          <p:nvSpPr>
            <p:cNvPr id="10" name="Google Shape;12656;p91">
              <a:extLst>
                <a:ext uri="{FF2B5EF4-FFF2-40B4-BE49-F238E27FC236}">
                  <a16:creationId xmlns:a16="http://schemas.microsoft.com/office/drawing/2014/main" id="{F3CB88AC-99D2-4CE2-BE4A-88EE1606A674}"/>
                </a:ext>
              </a:extLst>
            </p:cNvPr>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grpFill/>
            <a:ln>
              <a:noFill/>
            </a:ln>
          </p:spPr>
          <p:txBody>
            <a:bodyPr spcFirstLastPara="1" wrap="square" lIns="121900" tIns="121900" rIns="121900" bIns="121900" anchor="ctr" anchorCtr="0">
              <a:noAutofit/>
            </a:bodyPr>
            <a:lstStyle/>
            <a:p>
              <a:endParaRPr sz="2400"/>
            </a:p>
          </p:txBody>
        </p:sp>
        <p:sp>
          <p:nvSpPr>
            <p:cNvPr id="11" name="Google Shape;12657;p91">
              <a:extLst>
                <a:ext uri="{FF2B5EF4-FFF2-40B4-BE49-F238E27FC236}">
                  <a16:creationId xmlns:a16="http://schemas.microsoft.com/office/drawing/2014/main" id="{588F211D-AEA8-48CD-B7E4-6A930B0E3A73}"/>
                </a:ext>
              </a:extLst>
            </p:cNvPr>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grpFill/>
            <a:ln>
              <a:noFill/>
            </a:ln>
          </p:spPr>
          <p:txBody>
            <a:bodyPr spcFirstLastPara="1" wrap="square" lIns="121900" tIns="121900" rIns="121900" bIns="121900" anchor="ctr" anchorCtr="0">
              <a:noAutofit/>
            </a:bodyPr>
            <a:lstStyle/>
            <a:p>
              <a:endParaRPr sz="2400"/>
            </a:p>
          </p:txBody>
        </p:sp>
        <p:sp>
          <p:nvSpPr>
            <p:cNvPr id="12" name="Google Shape;12658;p91">
              <a:extLst>
                <a:ext uri="{FF2B5EF4-FFF2-40B4-BE49-F238E27FC236}">
                  <a16:creationId xmlns:a16="http://schemas.microsoft.com/office/drawing/2014/main" id="{E77BC483-1F22-41D5-85A1-5DC1ED87EED9}"/>
                </a:ext>
              </a:extLst>
            </p:cNvPr>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grpFill/>
            <a:ln>
              <a:noFill/>
            </a:ln>
          </p:spPr>
          <p:txBody>
            <a:bodyPr spcFirstLastPara="1" wrap="square" lIns="121900" tIns="121900" rIns="121900" bIns="121900" anchor="ctr" anchorCtr="0">
              <a:noAutofit/>
            </a:bodyPr>
            <a:lstStyle/>
            <a:p>
              <a:endParaRPr sz="2400"/>
            </a:p>
          </p:txBody>
        </p:sp>
        <p:sp>
          <p:nvSpPr>
            <p:cNvPr id="13" name="Google Shape;12659;p91">
              <a:extLst>
                <a:ext uri="{FF2B5EF4-FFF2-40B4-BE49-F238E27FC236}">
                  <a16:creationId xmlns:a16="http://schemas.microsoft.com/office/drawing/2014/main" id="{A2B046FC-F2C4-438A-8B61-4A41B89DDA10}"/>
                </a:ext>
              </a:extLst>
            </p:cNvPr>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grpFill/>
            <a:ln>
              <a:noFill/>
            </a:ln>
          </p:spPr>
          <p:txBody>
            <a:bodyPr spcFirstLastPara="1" wrap="square" lIns="121900" tIns="121900" rIns="121900" bIns="121900" anchor="ctr" anchorCtr="0">
              <a:noAutofit/>
            </a:bodyPr>
            <a:lstStyle/>
            <a:p>
              <a:endParaRPr sz="2400"/>
            </a:p>
          </p:txBody>
        </p:sp>
      </p:grpSp>
    </p:spTree>
    <p:extLst>
      <p:ext uri="{BB962C8B-B14F-4D97-AF65-F5344CB8AC3E}">
        <p14:creationId xmlns:p14="http://schemas.microsoft.com/office/powerpoint/2010/main" val="36174872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4000" b="-4000"/>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5D0A7180-2D40-494C-A546-43EDD0B40A35}"/>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50000"/>
                    </a14:imgEffect>
                  </a14:imgLayer>
                </a14:imgProps>
              </a:ext>
              <a:ext uri="{28A0092B-C50C-407E-A947-70E740481C1C}">
                <a14:useLocalDpi xmlns:a14="http://schemas.microsoft.com/office/drawing/2010/main" val="0"/>
              </a:ext>
            </a:extLst>
          </a:blip>
          <a:srcRect t="3307" b="3307"/>
          <a:stretch/>
        </p:blipFill>
        <p:spPr>
          <a:xfrm>
            <a:off x="-35718" y="-20091"/>
            <a:ext cx="12227718" cy="6878091"/>
          </a:xfrm>
          <a:prstGeom prst="rect">
            <a:avLst/>
          </a:prstGeom>
        </p:spPr>
      </p:pic>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nvGrpSpPr>
          <p:cNvPr id="6" name="Google Shape;12654;p91">
            <a:extLst>
              <a:ext uri="{FF2B5EF4-FFF2-40B4-BE49-F238E27FC236}">
                <a16:creationId xmlns:a16="http://schemas.microsoft.com/office/drawing/2014/main" id="{2E98B293-EBC3-415D-957D-1822D938363B}"/>
              </a:ext>
            </a:extLst>
          </p:cNvPr>
          <p:cNvGrpSpPr>
            <a:grpSpLocks noChangeAspect="1"/>
          </p:cNvGrpSpPr>
          <p:nvPr/>
        </p:nvGrpSpPr>
        <p:grpSpPr>
          <a:xfrm>
            <a:off x="5572974" y="247509"/>
            <a:ext cx="1046052" cy="1233902"/>
            <a:chOff x="859265" y="3348175"/>
            <a:chExt cx="312316" cy="368400"/>
          </a:xfrm>
          <a:solidFill>
            <a:schemeClr val="bg1"/>
          </a:solidFill>
        </p:grpSpPr>
        <p:sp>
          <p:nvSpPr>
            <p:cNvPr id="7" name="Google Shape;12655;p91">
              <a:extLst>
                <a:ext uri="{FF2B5EF4-FFF2-40B4-BE49-F238E27FC236}">
                  <a16:creationId xmlns:a16="http://schemas.microsoft.com/office/drawing/2014/main" id="{41D98A99-1CA2-4CB9-AE89-22056DAD997B}"/>
                </a:ext>
              </a:extLst>
            </p:cNvPr>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grpFill/>
            <a:ln>
              <a:noFill/>
            </a:ln>
          </p:spPr>
          <p:txBody>
            <a:bodyPr spcFirstLastPara="1" wrap="square" lIns="121900" tIns="121900" rIns="121900" bIns="121900" anchor="ctr" anchorCtr="0">
              <a:noAutofit/>
            </a:bodyPr>
            <a:lstStyle/>
            <a:p>
              <a:endParaRPr sz="2400"/>
            </a:p>
          </p:txBody>
        </p:sp>
        <p:sp>
          <p:nvSpPr>
            <p:cNvPr id="8" name="Google Shape;12656;p91">
              <a:extLst>
                <a:ext uri="{FF2B5EF4-FFF2-40B4-BE49-F238E27FC236}">
                  <a16:creationId xmlns:a16="http://schemas.microsoft.com/office/drawing/2014/main" id="{520B11CF-9D0D-4793-85F6-8E5DD9FD40BF}"/>
                </a:ext>
              </a:extLst>
            </p:cNvPr>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grpFill/>
            <a:ln>
              <a:noFill/>
            </a:ln>
          </p:spPr>
          <p:txBody>
            <a:bodyPr spcFirstLastPara="1" wrap="square" lIns="121900" tIns="121900" rIns="121900" bIns="121900" anchor="ctr" anchorCtr="0">
              <a:noAutofit/>
            </a:bodyPr>
            <a:lstStyle/>
            <a:p>
              <a:endParaRPr sz="2400"/>
            </a:p>
          </p:txBody>
        </p:sp>
        <p:sp>
          <p:nvSpPr>
            <p:cNvPr id="9" name="Google Shape;12657;p91">
              <a:extLst>
                <a:ext uri="{FF2B5EF4-FFF2-40B4-BE49-F238E27FC236}">
                  <a16:creationId xmlns:a16="http://schemas.microsoft.com/office/drawing/2014/main" id="{F824BA32-B27A-4C6C-8DB0-0AFAAB127FFE}"/>
                </a:ext>
              </a:extLst>
            </p:cNvPr>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grpFill/>
            <a:ln>
              <a:noFill/>
            </a:ln>
          </p:spPr>
          <p:txBody>
            <a:bodyPr spcFirstLastPara="1" wrap="square" lIns="121900" tIns="121900" rIns="121900" bIns="121900" anchor="ctr" anchorCtr="0">
              <a:noAutofit/>
            </a:bodyPr>
            <a:lstStyle/>
            <a:p>
              <a:endParaRPr sz="2400"/>
            </a:p>
          </p:txBody>
        </p:sp>
        <p:sp>
          <p:nvSpPr>
            <p:cNvPr id="10" name="Google Shape;12658;p91">
              <a:extLst>
                <a:ext uri="{FF2B5EF4-FFF2-40B4-BE49-F238E27FC236}">
                  <a16:creationId xmlns:a16="http://schemas.microsoft.com/office/drawing/2014/main" id="{A23BB797-C2F2-4343-9D2A-5F164D151205}"/>
                </a:ext>
              </a:extLst>
            </p:cNvPr>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grpFill/>
            <a:ln>
              <a:noFill/>
            </a:ln>
          </p:spPr>
          <p:txBody>
            <a:bodyPr spcFirstLastPara="1" wrap="square" lIns="121900" tIns="121900" rIns="121900" bIns="121900" anchor="ctr" anchorCtr="0">
              <a:noAutofit/>
            </a:bodyPr>
            <a:lstStyle/>
            <a:p>
              <a:endParaRPr sz="2400"/>
            </a:p>
          </p:txBody>
        </p:sp>
        <p:sp>
          <p:nvSpPr>
            <p:cNvPr id="11" name="Google Shape;12659;p91">
              <a:extLst>
                <a:ext uri="{FF2B5EF4-FFF2-40B4-BE49-F238E27FC236}">
                  <a16:creationId xmlns:a16="http://schemas.microsoft.com/office/drawing/2014/main" id="{99A76016-A4A2-408C-A5D3-26998D344729}"/>
                </a:ext>
              </a:extLst>
            </p:cNvPr>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grpFill/>
            <a:ln>
              <a:noFill/>
            </a:ln>
          </p:spPr>
          <p:txBody>
            <a:bodyPr spcFirstLastPara="1" wrap="square" lIns="121900" tIns="121900" rIns="121900" bIns="121900" anchor="ctr" anchorCtr="0">
              <a:noAutofit/>
            </a:bodyPr>
            <a:lstStyle/>
            <a:p>
              <a:endParaRPr sz="2400"/>
            </a:p>
          </p:txBody>
        </p:sp>
      </p:grpSp>
      <p:sp>
        <p:nvSpPr>
          <p:cNvPr id="5" name="TextBox 4">
            <a:extLst>
              <a:ext uri="{FF2B5EF4-FFF2-40B4-BE49-F238E27FC236}">
                <a16:creationId xmlns:a16="http://schemas.microsoft.com/office/drawing/2014/main" id="{F7B24155-5E3F-4B07-9B0A-3121B5259BC2}"/>
              </a:ext>
            </a:extLst>
          </p:cNvPr>
          <p:cNvSpPr txBox="1"/>
          <p:nvPr/>
        </p:nvSpPr>
        <p:spPr>
          <a:xfrm>
            <a:off x="4526394" y="1459055"/>
            <a:ext cx="3139212" cy="707886"/>
          </a:xfrm>
          <a:prstGeom prst="rect">
            <a:avLst/>
          </a:prstGeom>
          <a:noFill/>
        </p:spPr>
        <p:txBody>
          <a:bodyPr wrap="square" rtlCol="0">
            <a:spAutoFit/>
          </a:bodyPr>
          <a:lstStyle/>
          <a:p>
            <a:r>
              <a:rPr lang="de-DE" sz="4000" dirty="0">
                <a:solidFill>
                  <a:schemeClr val="bg1"/>
                </a:solidFill>
                <a:effectLst>
                  <a:outerShdw blurRad="101600" sx="96000" sy="96000" algn="ctr" rotWithShape="0">
                    <a:prstClr val="black"/>
                  </a:outerShdw>
                </a:effectLst>
              </a:rPr>
              <a:t>STAKEHOLDER</a:t>
            </a:r>
          </a:p>
        </p:txBody>
      </p:sp>
      <p:sp>
        <p:nvSpPr>
          <p:cNvPr id="23" name="TextBox 22">
            <a:extLst>
              <a:ext uri="{FF2B5EF4-FFF2-40B4-BE49-F238E27FC236}">
                <a16:creationId xmlns:a16="http://schemas.microsoft.com/office/drawing/2014/main" id="{66D60267-E2E2-4609-8BCA-2E75B42B2931}"/>
              </a:ext>
            </a:extLst>
          </p:cNvPr>
          <p:cNvSpPr txBox="1"/>
          <p:nvPr/>
        </p:nvSpPr>
        <p:spPr>
          <a:xfrm>
            <a:off x="606649" y="2537951"/>
            <a:ext cx="6122011" cy="2185214"/>
          </a:xfrm>
          <a:prstGeom prst="rect">
            <a:avLst/>
          </a:prstGeom>
          <a:noFill/>
        </p:spPr>
        <p:txBody>
          <a:bodyPr wrap="square">
            <a:spAutoFit/>
          </a:bodyPr>
          <a:lstStyle/>
          <a:p>
            <a:r>
              <a:rPr lang="en-US" sz="4000" dirty="0">
                <a:solidFill>
                  <a:schemeClr val="bg1"/>
                </a:solidFill>
              </a:rPr>
              <a:t>Jane </a:t>
            </a:r>
            <a:r>
              <a:rPr lang="en-US" sz="4000" dirty="0">
                <a:solidFill>
                  <a:srgbClr val="00A8E1"/>
                </a:solidFill>
              </a:rPr>
              <a:t>Smith</a:t>
            </a:r>
          </a:p>
          <a:p>
            <a:r>
              <a:rPr lang="en-US" sz="2800" dirty="0">
                <a:solidFill>
                  <a:schemeClr val="bg1"/>
                </a:solidFill>
              </a:rPr>
              <a:t>Chief Marketing Officer at Amazon Prime</a:t>
            </a:r>
          </a:p>
          <a:p>
            <a:endParaRPr lang="en-US" sz="2800" dirty="0">
              <a:solidFill>
                <a:schemeClr val="bg1"/>
              </a:solidFill>
            </a:endParaRPr>
          </a:p>
          <a:p>
            <a:r>
              <a:rPr lang="en-US" sz="2000" dirty="0">
                <a:solidFill>
                  <a:schemeClr val="bg1"/>
                </a:solidFill>
              </a:rPr>
              <a:t>Jane is responsible for driving customer acquisition, retention, and engagement strategies for Amazon Prime. </a:t>
            </a:r>
            <a:endParaRPr lang="de-DE" sz="2000" dirty="0">
              <a:solidFill>
                <a:schemeClr val="bg1"/>
              </a:solidFill>
            </a:endParaRPr>
          </a:p>
        </p:txBody>
      </p:sp>
      <p:pic>
        <p:nvPicPr>
          <p:cNvPr id="3" name="Picture 2">
            <a:extLst>
              <a:ext uri="{FF2B5EF4-FFF2-40B4-BE49-F238E27FC236}">
                <a16:creationId xmlns:a16="http://schemas.microsoft.com/office/drawing/2014/main" id="{6694A13D-E839-4EBA-A1EE-B094184CCF5D}"/>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823" b="99349" l="6055" r="98047">
                        <a14:foregroundMark x1="27930" y1="8854" x2="54492" y2="2734"/>
                        <a14:foregroundMark x1="54492" y1="2734" x2="64258" y2="5469"/>
                        <a14:foregroundMark x1="64258" y1="5469" x2="69727" y2="8854"/>
                        <a14:foregroundMark x1="54883" y1="2344" x2="46484" y2="1953"/>
                        <a14:foregroundMark x1="64648" y1="3646" x2="66406" y2="5078"/>
                        <a14:foregroundMark x1="59180" y1="1823" x2="62305" y2="2734"/>
                        <a14:foregroundMark x1="25781" y1="68229" x2="11719" y2="75391"/>
                        <a14:foregroundMark x1="15786" y1="70378" x2="12695" y2="81771"/>
                        <a14:foregroundMark x1="15899" y1="69963" x2="15810" y2="70289"/>
                        <a14:foregroundMark x1="7031" y1="80729" x2="21484" y2="81641"/>
                        <a14:foregroundMark x1="75391" y1="66146" x2="92188" y2="75260"/>
                        <a14:foregroundMark x1="81055" y1="61068" x2="98242" y2="73307"/>
                        <a14:foregroundMark x1="71484" y1="71875" x2="87305" y2="79948"/>
                        <a14:foregroundMark x1="57813" y1="75781" x2="84570" y2="80729"/>
                        <a14:foregroundMark x1="40820" y1="79297" x2="61133" y2="79427"/>
                        <a14:foregroundMark x1="39648" y1="81771" x2="64258" y2="82292"/>
                        <a14:foregroundMark x1="7813" y1="82682" x2="21680" y2="96615"/>
                        <a14:foregroundMark x1="21680" y1="96615" x2="69922" y2="97266"/>
                        <a14:foregroundMark x1="69922" y1="97266" x2="96680" y2="93099"/>
                        <a14:foregroundMark x1="96680" y1="93099" x2="93945" y2="79557"/>
                        <a14:foregroundMark x1="60547" y1="84375" x2="59180" y2="99349"/>
                        <a14:foregroundMark x1="59180" y1="99349" x2="59180" y2="99349"/>
                        <a14:foregroundMark x1="13495" y1="69064" x2="9375" y2="70833"/>
                        <a14:foregroundMark x1="15283" y1="68296" x2="14121" y2="68795"/>
                        <a14:foregroundMark x1="10156" y1="72005" x2="7031" y2="78255"/>
                        <a14:foregroundMark x1="7617" y1="71745" x2="7031" y2="76302"/>
                        <a14:foregroundMark x1="8203" y1="72135" x2="6055" y2="80078"/>
                        <a14:foregroundMark x1="73242" y1="10807" x2="79883" y2="22005"/>
                        <a14:backgroundMark x1="14453" y1="10677" x2="36328" y2="2995"/>
                        <a14:backgroundMark x1="83593" y1="19031" x2="87305" y2="22786"/>
                        <a14:backgroundMark x1="85062" y1="22388" x2="88477" y2="26172"/>
                        <a14:backgroundMark x1="81553" y1="21586" x2="84180" y2="25391"/>
                        <a14:backgroundMark x1="72852" y1="8984" x2="73983" y2="10622"/>
                        <a14:backgroundMark x1="84180" y1="25391" x2="86914" y2="37109"/>
                        <a14:backgroundMark x1="17188" y1="60286" x2="12891" y2="67708"/>
                        <a14:backgroundMark x1="12891" y1="67708" x2="12109" y2="67839"/>
                        <a14:backgroundMark x1="17969" y1="67057" x2="23242" y2="65625"/>
                      </a14:backgroundRemoval>
                    </a14:imgEffect>
                  </a14:imgLayer>
                </a14:imgProps>
              </a:ext>
              <a:ext uri="{28A0092B-C50C-407E-A947-70E740481C1C}">
                <a14:useLocalDpi xmlns:a14="http://schemas.microsoft.com/office/drawing/2010/main" val="0"/>
              </a:ext>
            </a:extLst>
          </a:blip>
          <a:stretch>
            <a:fillRect/>
          </a:stretch>
        </p:blipFill>
        <p:spPr>
          <a:xfrm>
            <a:off x="9595037" y="2905605"/>
            <a:ext cx="2634930" cy="3952395"/>
          </a:xfrm>
          <a:prstGeom prst="rect">
            <a:avLst/>
          </a:prstGeom>
        </p:spPr>
      </p:pic>
      <p:sp>
        <p:nvSpPr>
          <p:cNvPr id="13" name="Rectangle: Rounded Corners 12">
            <a:extLst>
              <a:ext uri="{FF2B5EF4-FFF2-40B4-BE49-F238E27FC236}">
                <a16:creationId xmlns:a16="http://schemas.microsoft.com/office/drawing/2014/main" id="{0C07B900-B08C-486E-BEF7-E8EFD5D2B014}"/>
              </a:ext>
            </a:extLst>
          </p:cNvPr>
          <p:cNvSpPr/>
          <p:nvPr/>
        </p:nvSpPr>
        <p:spPr>
          <a:xfrm>
            <a:off x="66649" y="76913"/>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02</a:t>
            </a:r>
            <a:endParaRPr lang="de-DE" b="1" dirty="0">
              <a:solidFill>
                <a:schemeClr val="tx1">
                  <a:lumMod val="50000"/>
                  <a:lumOff val="50000"/>
                </a:schemeClr>
              </a:solidFill>
            </a:endParaRPr>
          </a:p>
        </p:txBody>
      </p:sp>
    </p:spTree>
    <p:extLst>
      <p:ext uri="{BB962C8B-B14F-4D97-AF65-F5344CB8AC3E}">
        <p14:creationId xmlns:p14="http://schemas.microsoft.com/office/powerpoint/2010/main" val="941932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par>
                                <p:cTn id="8" presetID="10" presetClass="entr" presetSubtype="0" fill="hold" nodeType="withEffect">
                                  <p:stCondLst>
                                    <p:cond delay="20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57923C28-DEF4-49D4-BBFA-5047528B9415}"/>
              </a:ext>
            </a:extLst>
          </p:cNvPr>
          <p:cNvSpPr/>
          <p:nvPr/>
        </p:nvSpPr>
        <p:spPr>
          <a:xfrm>
            <a:off x="2895600"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95DDA49C-A120-44E3-8E6D-40FFEC5FFF42}"/>
              </a:ext>
            </a:extLst>
          </p:cNvPr>
          <p:cNvSpPr txBox="1"/>
          <p:nvPr/>
        </p:nvSpPr>
        <p:spPr>
          <a:xfrm>
            <a:off x="5333491" y="3952509"/>
            <a:ext cx="1525017"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EDA</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4" name="Google Shape;10763;p87">
            <a:extLst>
              <a:ext uri="{FF2B5EF4-FFF2-40B4-BE49-F238E27FC236}">
                <a16:creationId xmlns:a16="http://schemas.microsoft.com/office/drawing/2014/main" id="{84B508A5-BCA1-43D9-A34F-0F7B68E14962}"/>
              </a:ext>
            </a:extLst>
          </p:cNvPr>
          <p:cNvGrpSpPr>
            <a:grpSpLocks noChangeAspect="1"/>
          </p:cNvGrpSpPr>
          <p:nvPr/>
        </p:nvGrpSpPr>
        <p:grpSpPr>
          <a:xfrm>
            <a:off x="4385479" y="1419327"/>
            <a:ext cx="2975770" cy="2319974"/>
            <a:chOff x="2611458" y="3816374"/>
            <a:chExt cx="426329" cy="332375"/>
          </a:xfrm>
          <a:solidFill>
            <a:schemeClr val="bg1"/>
          </a:solidFill>
        </p:grpSpPr>
        <p:sp>
          <p:nvSpPr>
            <p:cNvPr id="15" name="Google Shape;10764;p87">
              <a:extLst>
                <a:ext uri="{FF2B5EF4-FFF2-40B4-BE49-F238E27FC236}">
                  <a16:creationId xmlns:a16="http://schemas.microsoft.com/office/drawing/2014/main" id="{6872ACA0-5765-4EB0-8601-241D500D4C5C}"/>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121900" tIns="121900" rIns="121900" bIns="121900" anchor="ctr" anchorCtr="0">
              <a:noAutofit/>
            </a:bodyPr>
            <a:lstStyle/>
            <a:p>
              <a:endParaRPr sz="2400" dirty="0">
                <a:solidFill>
                  <a:sysClr val="windowText" lastClr="000000"/>
                </a:solidFill>
              </a:endParaRPr>
            </a:p>
          </p:txBody>
        </p:sp>
        <p:sp>
          <p:nvSpPr>
            <p:cNvPr id="16" name="Google Shape;10765;p87">
              <a:extLst>
                <a:ext uri="{FF2B5EF4-FFF2-40B4-BE49-F238E27FC236}">
                  <a16:creationId xmlns:a16="http://schemas.microsoft.com/office/drawing/2014/main" id="{894D583F-2F62-4A81-ADC7-1B4BB3EDE457}"/>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17" name="Google Shape;10766;p87">
              <a:extLst>
                <a:ext uri="{FF2B5EF4-FFF2-40B4-BE49-F238E27FC236}">
                  <a16:creationId xmlns:a16="http://schemas.microsoft.com/office/drawing/2014/main" id="{0AEDB7E5-4294-4263-A8B3-4BE6E6779054}"/>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18" name="Google Shape;10767;p87">
              <a:extLst>
                <a:ext uri="{FF2B5EF4-FFF2-40B4-BE49-F238E27FC236}">
                  <a16:creationId xmlns:a16="http://schemas.microsoft.com/office/drawing/2014/main" id="{B4B91EC8-A0B0-4C2F-BC5B-28D667A0FD95}"/>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19" name="Google Shape;10768;p87">
              <a:extLst>
                <a:ext uri="{FF2B5EF4-FFF2-40B4-BE49-F238E27FC236}">
                  <a16:creationId xmlns:a16="http://schemas.microsoft.com/office/drawing/2014/main" id="{E2D5FFDA-00AD-4B55-BE5D-08CF0F105A57}"/>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20" name="Google Shape;10769;p87">
              <a:extLst>
                <a:ext uri="{FF2B5EF4-FFF2-40B4-BE49-F238E27FC236}">
                  <a16:creationId xmlns:a16="http://schemas.microsoft.com/office/drawing/2014/main" id="{5E97E3FD-7E44-477D-BCE8-ADCAA8D94085}"/>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21" name="Google Shape;10770;p87">
              <a:extLst>
                <a:ext uri="{FF2B5EF4-FFF2-40B4-BE49-F238E27FC236}">
                  <a16:creationId xmlns:a16="http://schemas.microsoft.com/office/drawing/2014/main" id="{117218E2-957E-453E-B9C9-54485186E919}"/>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22" name="Google Shape;10771;p87">
              <a:extLst>
                <a:ext uri="{FF2B5EF4-FFF2-40B4-BE49-F238E27FC236}">
                  <a16:creationId xmlns:a16="http://schemas.microsoft.com/office/drawing/2014/main" id="{DA7735B4-5407-46C8-BA83-05383D624F00}"/>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23" name="Google Shape;10772;p87">
              <a:extLst>
                <a:ext uri="{FF2B5EF4-FFF2-40B4-BE49-F238E27FC236}">
                  <a16:creationId xmlns:a16="http://schemas.microsoft.com/office/drawing/2014/main" id="{5498A05A-F6F2-41CF-9599-C78FDACBDF5B}"/>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24" name="Google Shape;10773;p87">
              <a:extLst>
                <a:ext uri="{FF2B5EF4-FFF2-40B4-BE49-F238E27FC236}">
                  <a16:creationId xmlns:a16="http://schemas.microsoft.com/office/drawing/2014/main" id="{9D210B55-7FB8-436A-9D8C-3695A8BBD725}"/>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grpSp>
    </p:spTree>
    <p:extLst>
      <p:ext uri="{BB962C8B-B14F-4D97-AF65-F5344CB8AC3E}">
        <p14:creationId xmlns:p14="http://schemas.microsoft.com/office/powerpoint/2010/main" val="38101154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E66673-B67B-4B2C-8E11-5AA1C324CE0A}"/>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bright="-50000"/>
                    </a14:imgEffect>
                  </a14:imgLayer>
                </a14:imgProps>
              </a:ext>
              <a:ext uri="{28A0092B-C50C-407E-A947-70E740481C1C}">
                <a14:useLocalDpi xmlns:a14="http://schemas.microsoft.com/office/drawing/2010/main" val="0"/>
              </a:ext>
            </a:extLst>
          </a:blip>
          <a:srcRect t="7547" b="7547"/>
          <a:stretch/>
        </p:blipFill>
        <p:spPr>
          <a:xfrm>
            <a:off x="0" y="-7700"/>
            <a:ext cx="12192000" cy="6858000"/>
          </a:xfrm>
          <a:prstGeom prst="rect">
            <a:avLst/>
          </a:prstGeom>
        </p:spPr>
      </p:pic>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F7B24155-5E3F-4B07-9B0A-3121B5259BC2}"/>
              </a:ext>
            </a:extLst>
          </p:cNvPr>
          <p:cNvSpPr txBox="1"/>
          <p:nvPr/>
        </p:nvSpPr>
        <p:spPr>
          <a:xfrm>
            <a:off x="5567259" y="1796651"/>
            <a:ext cx="1057482"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EDA</a:t>
            </a:r>
          </a:p>
        </p:txBody>
      </p:sp>
      <p:sp>
        <p:nvSpPr>
          <p:cNvPr id="23" name="TextBox 22">
            <a:extLst>
              <a:ext uri="{FF2B5EF4-FFF2-40B4-BE49-F238E27FC236}">
                <a16:creationId xmlns:a16="http://schemas.microsoft.com/office/drawing/2014/main" id="{66D60267-E2E2-4609-8BCA-2E75B42B2931}"/>
              </a:ext>
            </a:extLst>
          </p:cNvPr>
          <p:cNvSpPr txBox="1"/>
          <p:nvPr/>
        </p:nvSpPr>
        <p:spPr>
          <a:xfrm>
            <a:off x="190063" y="2688514"/>
            <a:ext cx="5607600" cy="276998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b="0" i="0" u="none" strike="noStrike" kern="1200" cap="none" spc="0" normalizeH="0" baseline="0" noProof="0" dirty="0">
                <a:ln>
                  <a:noFill/>
                </a:ln>
                <a:solidFill>
                  <a:schemeClr val="bg1"/>
                </a:solidFill>
                <a:effectLst/>
                <a:uLnTx/>
                <a:uFillTx/>
                <a:latin typeface="Calibri" panose="020F0502020204030204"/>
                <a:ea typeface="+mn-ea"/>
                <a:cs typeface="+mn-cs"/>
              </a:rPr>
              <a:t>This dataset contains </a:t>
            </a:r>
            <a:r>
              <a:rPr kumimoji="0" lang="de-DE" sz="2400" b="1" i="0" u="none" strike="noStrike" kern="1200" cap="none" spc="0" normalizeH="0" baseline="0" noProof="0" dirty="0">
                <a:ln>
                  <a:noFill/>
                </a:ln>
                <a:solidFill>
                  <a:srgbClr val="00A8E1"/>
                </a:solidFill>
                <a:effectLst/>
                <a:uLnTx/>
                <a:uFillTx/>
                <a:latin typeface="Calibri" panose="020F0502020204030204"/>
                <a:ea typeface="+mn-ea"/>
                <a:cs typeface="+mn-cs"/>
              </a:rPr>
              <a:t>19</a:t>
            </a:r>
            <a:r>
              <a:rPr kumimoji="0" lang="de-DE" sz="1800" b="0" i="0" u="none" strike="noStrike" kern="1200" cap="none" spc="0" normalizeH="0" baseline="0" noProof="0" dirty="0">
                <a:ln>
                  <a:noFill/>
                </a:ln>
                <a:solidFill>
                  <a:schemeClr val="bg1"/>
                </a:solidFill>
                <a:effectLst/>
                <a:uLnTx/>
                <a:uFillTx/>
                <a:latin typeface="Calibri" panose="020F0502020204030204"/>
                <a:ea typeface="+mn-ea"/>
                <a:cs typeface="+mn-cs"/>
              </a:rPr>
              <a:t> columns with </a:t>
            </a:r>
            <a:r>
              <a:rPr kumimoji="0" lang="de-DE" sz="2400" b="1" i="0" u="none" strike="noStrike" kern="1200" cap="none" spc="0" normalizeH="0" baseline="0" noProof="0" dirty="0">
                <a:ln>
                  <a:noFill/>
                </a:ln>
                <a:solidFill>
                  <a:srgbClr val="00A8E1"/>
                </a:solidFill>
                <a:effectLst/>
                <a:uLnTx/>
                <a:uFillTx/>
                <a:latin typeface="Calibri" panose="020F0502020204030204"/>
                <a:ea typeface="+mn-ea"/>
                <a:cs typeface="+mn-cs"/>
              </a:rPr>
              <a:t>2500</a:t>
            </a:r>
            <a:r>
              <a:rPr kumimoji="0" lang="de-DE" sz="1800" b="0" i="0" u="none" strike="noStrike" kern="1200" cap="none" spc="0" normalizeH="0" baseline="0" noProof="0" dirty="0">
                <a:ln>
                  <a:noFill/>
                </a:ln>
                <a:solidFill>
                  <a:schemeClr val="bg1"/>
                </a:solidFill>
                <a:effectLst/>
                <a:uLnTx/>
                <a:uFillTx/>
                <a:latin typeface="Calibri" panose="020F0502020204030204"/>
                <a:ea typeface="+mn-ea"/>
                <a:cs typeface="+mn-cs"/>
              </a:rPr>
              <a:t> entries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DE" dirty="0">
              <a:solidFill>
                <a:schemeClr val="bg1"/>
              </a:solidFill>
              <a:latin typeface="Calibri" panose="020F0502020204030204"/>
            </a:endParaRPr>
          </a:p>
          <a:p>
            <a:r>
              <a:rPr lang="en-US" dirty="0">
                <a:solidFill>
                  <a:schemeClr val="bg1"/>
                </a:solidFill>
              </a:rPr>
              <a:t>The dataset includes the following key variables:</a:t>
            </a:r>
          </a:p>
          <a:p>
            <a:endParaRPr lang="en-US" dirty="0">
              <a:solidFill>
                <a:schemeClr val="bg1"/>
              </a:solidFill>
            </a:endParaRPr>
          </a:p>
          <a:p>
            <a:pPr marL="342900" indent="-342900">
              <a:buFont typeface="Wingdings" panose="05000000000000000000" pitchFamily="2" charset="2"/>
              <a:buChar char="Ø"/>
            </a:pPr>
            <a:r>
              <a:rPr lang="en-US" sz="2000" b="1" dirty="0">
                <a:solidFill>
                  <a:schemeClr val="bg1"/>
                </a:solidFill>
              </a:rPr>
              <a:t>Date of Birth</a:t>
            </a:r>
          </a:p>
          <a:p>
            <a:pPr marL="285750" indent="-285750">
              <a:buFont typeface="Wingdings" panose="05000000000000000000" pitchFamily="2" charset="2"/>
              <a:buChar char="Ø"/>
            </a:pPr>
            <a:endParaRPr lang="en-US" dirty="0">
              <a:solidFill>
                <a:schemeClr val="bg1"/>
              </a:solidFill>
            </a:endParaRPr>
          </a:p>
          <a:p>
            <a:pPr marL="342900" indent="-342900">
              <a:buFont typeface="Wingdings" panose="05000000000000000000" pitchFamily="2" charset="2"/>
              <a:buChar char="Ø"/>
            </a:pPr>
            <a:r>
              <a:rPr lang="en-US" sz="2000" b="1" dirty="0">
                <a:solidFill>
                  <a:schemeClr val="bg1"/>
                </a:solidFill>
              </a:rPr>
              <a:t>Favorite genre</a:t>
            </a:r>
          </a:p>
          <a:p>
            <a:pPr marL="285750" indent="-285750">
              <a:buFont typeface="Wingdings" panose="05000000000000000000" pitchFamily="2" charset="2"/>
              <a:buChar char="Ø"/>
            </a:pPr>
            <a:endParaRPr lang="en-US" dirty="0">
              <a:solidFill>
                <a:schemeClr val="bg1"/>
              </a:solidFill>
            </a:endParaRPr>
          </a:p>
          <a:p>
            <a:pPr marL="342900" indent="-342900">
              <a:buFont typeface="Wingdings" panose="05000000000000000000" pitchFamily="2" charset="2"/>
              <a:buChar char="Ø"/>
            </a:pPr>
            <a:r>
              <a:rPr lang="en-US" sz="2000" b="1" dirty="0">
                <a:solidFill>
                  <a:schemeClr val="bg1"/>
                </a:solidFill>
              </a:rPr>
              <a:t>Usage Frequency</a:t>
            </a:r>
            <a:endParaRPr kumimoji="0" lang="de-DE"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grpSp>
        <p:nvGrpSpPr>
          <p:cNvPr id="12" name="Google Shape;10763;p87">
            <a:extLst>
              <a:ext uri="{FF2B5EF4-FFF2-40B4-BE49-F238E27FC236}">
                <a16:creationId xmlns:a16="http://schemas.microsoft.com/office/drawing/2014/main" id="{486E8D20-DA5E-48FA-A41F-6ACB37A455CF}"/>
              </a:ext>
            </a:extLst>
          </p:cNvPr>
          <p:cNvGrpSpPr>
            <a:grpSpLocks noChangeAspect="1"/>
          </p:cNvGrpSpPr>
          <p:nvPr/>
        </p:nvGrpSpPr>
        <p:grpSpPr>
          <a:xfrm>
            <a:off x="5344976" y="382735"/>
            <a:ext cx="1502048" cy="1171029"/>
            <a:chOff x="2611458" y="3816374"/>
            <a:chExt cx="426329" cy="332375"/>
          </a:xfrm>
          <a:solidFill>
            <a:schemeClr val="bg1"/>
          </a:solidFill>
        </p:grpSpPr>
        <p:sp>
          <p:nvSpPr>
            <p:cNvPr id="13" name="Google Shape;10764;p87">
              <a:extLst>
                <a:ext uri="{FF2B5EF4-FFF2-40B4-BE49-F238E27FC236}">
                  <a16:creationId xmlns:a16="http://schemas.microsoft.com/office/drawing/2014/main" id="{576C6D80-1500-4CB6-8C9D-978E97456FF3}"/>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121900" tIns="121900" rIns="121900" bIns="121900" anchor="ctr" anchorCtr="0">
              <a:noAutofit/>
            </a:bodyPr>
            <a:lstStyle/>
            <a:p>
              <a:endParaRPr sz="2400" dirty="0">
                <a:solidFill>
                  <a:sysClr val="windowText" lastClr="000000"/>
                </a:solidFill>
              </a:endParaRPr>
            </a:p>
          </p:txBody>
        </p:sp>
        <p:sp>
          <p:nvSpPr>
            <p:cNvPr id="14" name="Google Shape;10765;p87">
              <a:extLst>
                <a:ext uri="{FF2B5EF4-FFF2-40B4-BE49-F238E27FC236}">
                  <a16:creationId xmlns:a16="http://schemas.microsoft.com/office/drawing/2014/main" id="{0364F14F-734F-418F-9CCE-4CFFB5A25367}"/>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16" name="Google Shape;10766;p87">
              <a:extLst>
                <a:ext uri="{FF2B5EF4-FFF2-40B4-BE49-F238E27FC236}">
                  <a16:creationId xmlns:a16="http://schemas.microsoft.com/office/drawing/2014/main" id="{B0D54B3A-4624-4D86-8B65-FB2C805E3539}"/>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17" name="Google Shape;10767;p87">
              <a:extLst>
                <a:ext uri="{FF2B5EF4-FFF2-40B4-BE49-F238E27FC236}">
                  <a16:creationId xmlns:a16="http://schemas.microsoft.com/office/drawing/2014/main" id="{823BBB66-CD56-475E-96BA-1F741DED04B7}"/>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18" name="Google Shape;10768;p87">
              <a:extLst>
                <a:ext uri="{FF2B5EF4-FFF2-40B4-BE49-F238E27FC236}">
                  <a16:creationId xmlns:a16="http://schemas.microsoft.com/office/drawing/2014/main" id="{F882E102-E136-4CC8-A5E0-57C6E96F7911}"/>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19" name="Google Shape;10769;p87">
              <a:extLst>
                <a:ext uri="{FF2B5EF4-FFF2-40B4-BE49-F238E27FC236}">
                  <a16:creationId xmlns:a16="http://schemas.microsoft.com/office/drawing/2014/main" id="{87FF9DED-EFE9-4F06-BE88-47EEC45C0043}"/>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20" name="Google Shape;10770;p87">
              <a:extLst>
                <a:ext uri="{FF2B5EF4-FFF2-40B4-BE49-F238E27FC236}">
                  <a16:creationId xmlns:a16="http://schemas.microsoft.com/office/drawing/2014/main" id="{9F4297B3-EEB5-4F71-A8BF-23994BCC3A22}"/>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21" name="Google Shape;10771;p87">
              <a:extLst>
                <a:ext uri="{FF2B5EF4-FFF2-40B4-BE49-F238E27FC236}">
                  <a16:creationId xmlns:a16="http://schemas.microsoft.com/office/drawing/2014/main" id="{D159AD35-A972-417C-92F6-A280FA80AA6B}"/>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22" name="Google Shape;10772;p87">
              <a:extLst>
                <a:ext uri="{FF2B5EF4-FFF2-40B4-BE49-F238E27FC236}">
                  <a16:creationId xmlns:a16="http://schemas.microsoft.com/office/drawing/2014/main" id="{76831464-A411-4A15-9FCA-CD253F356E81}"/>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sp>
          <p:nvSpPr>
            <p:cNvPr id="24" name="Google Shape;10773;p87">
              <a:extLst>
                <a:ext uri="{FF2B5EF4-FFF2-40B4-BE49-F238E27FC236}">
                  <a16:creationId xmlns:a16="http://schemas.microsoft.com/office/drawing/2014/main" id="{7187D5B8-7D23-454A-B19E-0263B324DAA8}"/>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121900" tIns="121900" rIns="121900" bIns="121900" anchor="ctr" anchorCtr="0">
              <a:noAutofit/>
            </a:bodyPr>
            <a:lstStyle/>
            <a:p>
              <a:endParaRPr sz="2400">
                <a:solidFill>
                  <a:sysClr val="windowText" lastClr="000000"/>
                </a:solidFill>
              </a:endParaRPr>
            </a:p>
          </p:txBody>
        </p:sp>
      </p:grpSp>
      <p:pic>
        <p:nvPicPr>
          <p:cNvPr id="7" name="Picture 6">
            <a:extLst>
              <a:ext uri="{FF2B5EF4-FFF2-40B4-BE49-F238E27FC236}">
                <a16:creationId xmlns:a16="http://schemas.microsoft.com/office/drawing/2014/main" id="{560DA1EE-999D-4897-8D25-8B57D78143A8}"/>
              </a:ext>
            </a:extLst>
          </p:cNvPr>
          <p:cNvPicPr>
            <a:picLocks noChangeAspect="1"/>
          </p:cNvPicPr>
          <p:nvPr/>
        </p:nvPicPr>
        <p:blipFill>
          <a:blip r:embed="rId6">
            <a:alphaModFix amt="49000"/>
            <a:extLst>
              <a:ext uri="{BEBA8EAE-BF5A-486C-A8C5-ECC9F3942E4B}">
                <a14:imgProps xmlns:a14="http://schemas.microsoft.com/office/drawing/2010/main">
                  <a14:imgLayer r:embed="rId7">
                    <a14:imgEffect>
                      <a14:brightnessContrast bright="-25000"/>
                    </a14:imgEffect>
                  </a14:imgLayer>
                </a14:imgProps>
              </a:ext>
            </a:extLst>
          </a:blip>
          <a:stretch>
            <a:fillRect/>
          </a:stretch>
        </p:blipFill>
        <p:spPr>
          <a:xfrm>
            <a:off x="7471566" y="-7700"/>
            <a:ext cx="4691140" cy="6865700"/>
          </a:xfrm>
          <a:prstGeom prst="rect">
            <a:avLst/>
          </a:prstGeom>
        </p:spPr>
      </p:pic>
      <p:sp>
        <p:nvSpPr>
          <p:cNvPr id="2" name="TextBox 1">
            <a:extLst>
              <a:ext uri="{FF2B5EF4-FFF2-40B4-BE49-F238E27FC236}">
                <a16:creationId xmlns:a16="http://schemas.microsoft.com/office/drawing/2014/main" id="{F5A3832F-FBD9-4166-8F90-5EC4A236551F}"/>
              </a:ext>
            </a:extLst>
          </p:cNvPr>
          <p:cNvSpPr txBox="1"/>
          <p:nvPr/>
        </p:nvSpPr>
        <p:spPr>
          <a:xfrm>
            <a:off x="4208882" y="3927407"/>
            <a:ext cx="6028553" cy="2739211"/>
          </a:xfrm>
          <a:prstGeom prst="rect">
            <a:avLst/>
          </a:prstGeom>
          <a:noFill/>
        </p:spPr>
        <p:txBody>
          <a:bodyPr wrap="square" rtlCol="0">
            <a:spAutoFit/>
          </a:bodyPr>
          <a:lstStyle/>
          <a:p>
            <a:pPr marL="342900" indent="-342900">
              <a:buFont typeface="Wingdings" panose="05000000000000000000" pitchFamily="2" charset="2"/>
              <a:buChar char="Ø"/>
            </a:pPr>
            <a:r>
              <a:rPr lang="en-US" sz="2000" b="1" dirty="0">
                <a:solidFill>
                  <a:schemeClr val="bg1"/>
                </a:solidFill>
              </a:rPr>
              <a:t>Devices Used</a:t>
            </a:r>
            <a:endParaRPr lang="en-US" sz="2000" dirty="0">
              <a:solidFill>
                <a:schemeClr val="bg1"/>
              </a:solidFill>
            </a:endParaRPr>
          </a:p>
          <a:p>
            <a:pPr marL="285750" indent="-285750">
              <a:buFont typeface="Wingdings" panose="05000000000000000000" pitchFamily="2" charset="2"/>
              <a:buChar char="Ø"/>
            </a:pPr>
            <a:endParaRPr lang="en-US" dirty="0">
              <a:solidFill>
                <a:schemeClr val="bg1"/>
              </a:solidFill>
            </a:endParaRPr>
          </a:p>
          <a:p>
            <a:pPr marL="342900" indent="-342900">
              <a:buFont typeface="Wingdings" panose="05000000000000000000" pitchFamily="2" charset="2"/>
              <a:buChar char="Ø"/>
            </a:pPr>
            <a:r>
              <a:rPr lang="en-US" sz="2000" b="1" dirty="0">
                <a:solidFill>
                  <a:schemeClr val="bg1"/>
                </a:solidFill>
              </a:rPr>
              <a:t>Customer Support Feedback</a:t>
            </a:r>
          </a:p>
          <a:p>
            <a:pPr marL="342900" indent="-342900">
              <a:buFont typeface="Wingdings" panose="05000000000000000000" pitchFamily="2" charset="2"/>
              <a:buChar char="Ø"/>
            </a:pPr>
            <a:endParaRPr lang="en-US" sz="2000" b="1" dirty="0">
              <a:solidFill>
                <a:schemeClr val="bg1"/>
              </a:solidFill>
            </a:endParaRPr>
          </a:p>
          <a:p>
            <a:pPr marL="342900" indent="-342900">
              <a:buFont typeface="Wingdings" panose="05000000000000000000" pitchFamily="2" charset="2"/>
              <a:buChar char="Ø"/>
            </a:pPr>
            <a:r>
              <a:rPr lang="en-US" sz="2000" b="1" dirty="0">
                <a:solidFill>
                  <a:schemeClr val="bg1"/>
                </a:solidFill>
              </a:rPr>
              <a:t>Payment and Purchase Categories</a:t>
            </a:r>
            <a:endParaRPr lang="en-US" sz="2000" dirty="0">
              <a:solidFill>
                <a:schemeClr val="bg1"/>
              </a:solidFill>
            </a:endParaRPr>
          </a:p>
          <a:p>
            <a:pPr marL="285750" indent="-285750">
              <a:buFont typeface="Wingdings" panose="05000000000000000000" pitchFamily="2" charset="2"/>
              <a:buChar char="Ø"/>
            </a:pPr>
            <a:endParaRPr lang="en-US" dirty="0">
              <a:solidFill>
                <a:schemeClr val="bg1"/>
              </a:solidFill>
            </a:endParaRPr>
          </a:p>
          <a:p>
            <a:pPr marL="342900" indent="-342900">
              <a:buFont typeface="Wingdings" panose="05000000000000000000" pitchFamily="2" charset="2"/>
              <a:buChar char="Ø"/>
            </a:pPr>
            <a:r>
              <a:rPr lang="en-US" sz="2000" b="1" dirty="0">
                <a:solidFill>
                  <a:schemeClr val="bg1"/>
                </a:solidFill>
              </a:rPr>
              <a:t>Engagement Metrics</a:t>
            </a:r>
            <a:endParaRPr lang="en-US" sz="2000" dirty="0">
              <a:solidFill>
                <a:schemeClr val="bg1"/>
              </a:solidFill>
            </a:endParaRPr>
          </a:p>
          <a:p>
            <a:endParaRPr lang="en-US" dirty="0">
              <a:solidFill>
                <a:schemeClr val="bg1"/>
              </a:solidFill>
            </a:endParaRPr>
          </a:p>
          <a:p>
            <a:endParaRPr lang="de-DE" dirty="0"/>
          </a:p>
        </p:txBody>
      </p:sp>
      <p:sp>
        <p:nvSpPr>
          <p:cNvPr id="25" name="Rectangle: Rounded Corners 24">
            <a:extLst>
              <a:ext uri="{FF2B5EF4-FFF2-40B4-BE49-F238E27FC236}">
                <a16:creationId xmlns:a16="http://schemas.microsoft.com/office/drawing/2014/main" id="{C85304D5-394B-4616-B49E-AE77641BBE18}"/>
              </a:ext>
            </a:extLst>
          </p:cNvPr>
          <p:cNvSpPr/>
          <p:nvPr/>
        </p:nvSpPr>
        <p:spPr>
          <a:xfrm>
            <a:off x="190063" y="112735"/>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03</a:t>
            </a:r>
            <a:endParaRPr lang="de-DE" b="1" dirty="0">
              <a:solidFill>
                <a:schemeClr val="tx1">
                  <a:lumMod val="50000"/>
                  <a:lumOff val="50000"/>
                </a:schemeClr>
              </a:solidFill>
            </a:endParaRPr>
          </a:p>
        </p:txBody>
      </p:sp>
    </p:spTree>
    <p:extLst>
      <p:ext uri="{BB962C8B-B14F-4D97-AF65-F5344CB8AC3E}">
        <p14:creationId xmlns:p14="http://schemas.microsoft.com/office/powerpoint/2010/main" val="338599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57923C28-DEF4-49D4-BBFA-5047528B9415}"/>
              </a:ext>
            </a:extLst>
          </p:cNvPr>
          <p:cNvSpPr/>
          <p:nvPr/>
        </p:nvSpPr>
        <p:spPr>
          <a:xfrm>
            <a:off x="2895600" y="228600"/>
            <a:ext cx="6400800" cy="6400800"/>
          </a:xfrm>
          <a:prstGeom prst="ellipse">
            <a:avLst/>
          </a:prstGeom>
          <a:solidFill>
            <a:srgbClr val="0E1412">
              <a:alpha val="40000"/>
            </a:srgbClr>
          </a:solidFill>
          <a:ln w="127000">
            <a:solidFill>
              <a:srgbClr val="FF9E4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95DDA49C-A120-44E3-8E6D-40FFEC5FFF42}"/>
              </a:ext>
            </a:extLst>
          </p:cNvPr>
          <p:cNvSpPr txBox="1"/>
          <p:nvPr/>
        </p:nvSpPr>
        <p:spPr>
          <a:xfrm>
            <a:off x="3523956" y="3776297"/>
            <a:ext cx="514408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5400" b="0" i="0" u="none" strike="noStrike" kern="1200" cap="none" spc="0" normalizeH="0" baseline="0" noProof="0" dirty="0">
                <a:ln>
                  <a:noFill/>
                </a:ln>
                <a:solidFill>
                  <a:prstClr val="white"/>
                </a:solidFill>
                <a:effectLst/>
                <a:uLnTx/>
                <a:uFillTx/>
                <a:latin typeface="Calibri" panose="020F0502020204030204"/>
                <a:ea typeface="+mn-ea"/>
                <a:cs typeface="+mn-cs"/>
              </a:rPr>
              <a:t>Data Visualization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34" name="Graphic 33" descr="Presentation with pie chart with solid fill">
            <a:extLst>
              <a:ext uri="{FF2B5EF4-FFF2-40B4-BE49-F238E27FC236}">
                <a16:creationId xmlns:a16="http://schemas.microsoft.com/office/drawing/2014/main" id="{D589AAB5-0A3E-41AA-B05E-615C36A86A8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791342" y="1063617"/>
            <a:ext cx="2609313" cy="2609313"/>
          </a:xfrm>
          <a:prstGeom prst="rect">
            <a:avLst/>
          </a:prstGeom>
        </p:spPr>
      </p:pic>
    </p:spTree>
    <p:extLst>
      <p:ext uri="{BB962C8B-B14F-4D97-AF65-F5344CB8AC3E}">
        <p14:creationId xmlns:p14="http://schemas.microsoft.com/office/powerpoint/2010/main" val="1842406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27092856-539B-4FE6-B107-A0AF8720BC65}"/>
              </a:ext>
            </a:extLst>
          </p:cNvPr>
          <p:cNvSpPr>
            <a:spLocks noChangeAspect="1"/>
          </p:cNvSpPr>
          <p:nvPr/>
        </p:nvSpPr>
        <p:spPr>
          <a:xfrm>
            <a:off x="-1794610" y="-4443948"/>
            <a:ext cx="16106033" cy="16106033"/>
          </a:xfrm>
          <a:prstGeom prst="ellipse">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Rectangle 59">
            <a:extLst>
              <a:ext uri="{FF2B5EF4-FFF2-40B4-BE49-F238E27FC236}">
                <a16:creationId xmlns:a16="http://schemas.microsoft.com/office/drawing/2014/main" id="{5D0856EF-63C0-4C4F-963A-E90533FA4E95}"/>
              </a:ext>
            </a:extLst>
          </p:cNvPr>
          <p:cNvSpPr/>
          <p:nvPr/>
        </p:nvSpPr>
        <p:spPr>
          <a:xfrm>
            <a:off x="0" y="1"/>
            <a:ext cx="12192000" cy="6858000"/>
          </a:xfrm>
          <a:prstGeom prst="rect">
            <a:avLst/>
          </a:prstGeom>
          <a:blipFill>
            <a:blip r:embed="rId3">
              <a:extLst>
                <a:ext uri="{BEBA8EAE-BF5A-486C-A8C5-ECC9F3942E4B}">
                  <a14:imgProps xmlns:a14="http://schemas.microsoft.com/office/drawing/2010/main">
                    <a14:imgLayer r:embed="rId4">
                      <a14:imgEffect>
                        <a14:artisticBlur/>
                      </a14:imgEffect>
                      <a14:imgEffect>
                        <a14:brightnessContrast bright="-5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TextBox 28">
            <a:extLst>
              <a:ext uri="{FF2B5EF4-FFF2-40B4-BE49-F238E27FC236}">
                <a16:creationId xmlns:a16="http://schemas.microsoft.com/office/drawing/2014/main" id="{4E63082F-7214-42B0-9C19-D89DEF15A3A4}"/>
              </a:ext>
            </a:extLst>
          </p:cNvPr>
          <p:cNvSpPr txBox="1"/>
          <p:nvPr/>
        </p:nvSpPr>
        <p:spPr>
          <a:xfrm>
            <a:off x="4095948" y="1394356"/>
            <a:ext cx="4000104"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de-DE" sz="400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rPr>
              <a:t>Data Visualization</a:t>
            </a:r>
            <a:endParaRPr kumimoji="0" lang="de-DE" sz="1050" b="0" i="0" u="none" strike="noStrike" kern="1200" cap="none" spc="0" normalizeH="0" baseline="0" noProof="0" dirty="0">
              <a:ln>
                <a:noFill/>
              </a:ln>
              <a:solidFill>
                <a:prstClr val="white"/>
              </a:solidFill>
              <a:effectLst>
                <a:outerShdw blurRad="101600" sx="96000" sy="96000" algn="ctr" rotWithShape="0">
                  <a:prstClr val="black"/>
                </a:outerShdw>
              </a:effectLst>
              <a:uLnTx/>
              <a:uFillTx/>
              <a:latin typeface="Calibri" panose="020F0502020204030204"/>
              <a:ea typeface="+mn-ea"/>
              <a:cs typeface="+mn-cs"/>
            </a:endParaRPr>
          </a:p>
        </p:txBody>
      </p:sp>
      <p:pic>
        <p:nvPicPr>
          <p:cNvPr id="30" name="Graphic 29" descr="Presentation with pie chart with solid fill">
            <a:extLst>
              <a:ext uri="{FF2B5EF4-FFF2-40B4-BE49-F238E27FC236}">
                <a16:creationId xmlns:a16="http://schemas.microsoft.com/office/drawing/2014/main" id="{CABFA1B7-1049-4718-B73E-8BDD283D01F1}"/>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303750" y="96725"/>
            <a:ext cx="1584500" cy="1584500"/>
          </a:xfrm>
          <a:prstGeom prst="rect">
            <a:avLst/>
          </a:prstGeom>
        </p:spPr>
      </p:pic>
      <mc:AlternateContent xmlns:mc="http://schemas.openxmlformats.org/markup-compatibility/2006" xmlns:psez="http://schemas.microsoft.com/office/powerpoint/2016/sectionzoom">
        <mc:Choice Requires="psez">
          <p:graphicFrame>
            <p:nvGraphicFramePr>
              <p:cNvPr id="55" name="Section Zoom 54">
                <a:extLst>
                  <a:ext uri="{FF2B5EF4-FFF2-40B4-BE49-F238E27FC236}">
                    <a16:creationId xmlns:a16="http://schemas.microsoft.com/office/drawing/2014/main" id="{3B5046C6-EDB3-4DA1-B1A7-0B6F5E370A84}"/>
                  </a:ext>
                </a:extLst>
              </p:cNvPr>
              <p:cNvGraphicFramePr>
                <a:graphicFrameLocks noChangeAspect="1"/>
              </p:cNvGraphicFramePr>
              <p:nvPr>
                <p:extLst>
                  <p:ext uri="{D42A27DB-BD31-4B8C-83A1-F6EECF244321}">
                    <p14:modId xmlns:p14="http://schemas.microsoft.com/office/powerpoint/2010/main" val="896621415"/>
                  </p:ext>
                </p:extLst>
              </p:nvPr>
            </p:nvGraphicFramePr>
            <p:xfrm>
              <a:off x="468525" y="2554501"/>
              <a:ext cx="3048000" cy="1714500"/>
            </p:xfrm>
            <a:graphic>
              <a:graphicData uri="http://schemas.microsoft.com/office/powerpoint/2016/sectionzoom">
                <psez:sectionZm>
                  <psez:sectionZmObj sectionId="{9C746461-3F38-4C1C-9422-D41C2B573B82}">
                    <psez:zmPr id="{81F6EE6F-A4FA-489D-A06E-DA43807FD71F}" transitionDur="1000" showBg="0">
                      <p166:blipFill xmlns:p166="http://schemas.microsoft.com/office/powerpoint/2016/6/main">
                        <a:blip r:embed="rId7"/>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55" name="Section Zoom 54">
                <a:hlinkClick r:id="rId8" action="ppaction://hlinksldjump"/>
                <a:extLst>
                  <a:ext uri="{FF2B5EF4-FFF2-40B4-BE49-F238E27FC236}">
                    <a16:creationId xmlns:a16="http://schemas.microsoft.com/office/drawing/2014/main" id="{3B5046C6-EDB3-4DA1-B1A7-0B6F5E370A84}"/>
                  </a:ext>
                </a:extLst>
              </p:cNvPr>
              <p:cNvPicPr>
                <a:picLocks noGrp="1" noRot="1" noChangeAspect="1" noMove="1" noResize="1" noEditPoints="1" noAdjustHandles="1" noChangeArrowheads="1" noChangeShapeType="1"/>
              </p:cNvPicPr>
              <p:nvPr/>
            </p:nvPicPr>
            <p:blipFill>
              <a:blip r:embed="rId9"/>
              <a:stretch>
                <a:fillRect/>
              </a:stretch>
            </p:blipFill>
            <p:spPr>
              <a:xfrm>
                <a:off x="468525" y="2554501"/>
                <a:ext cx="3048000" cy="17145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57" name="Section Zoom 56">
                <a:extLst>
                  <a:ext uri="{FF2B5EF4-FFF2-40B4-BE49-F238E27FC236}">
                    <a16:creationId xmlns:a16="http://schemas.microsoft.com/office/drawing/2014/main" id="{9019F1AE-0B98-4D0F-9D40-0165B3A33C15}"/>
                  </a:ext>
                </a:extLst>
              </p:cNvPr>
              <p:cNvGraphicFramePr>
                <a:graphicFrameLocks noChangeAspect="1"/>
              </p:cNvGraphicFramePr>
              <p:nvPr>
                <p:extLst>
                  <p:ext uri="{D42A27DB-BD31-4B8C-83A1-F6EECF244321}">
                    <p14:modId xmlns:p14="http://schemas.microsoft.com/office/powerpoint/2010/main" val="3244106442"/>
                  </p:ext>
                </p:extLst>
              </p:nvPr>
            </p:nvGraphicFramePr>
            <p:xfrm>
              <a:off x="2073728" y="4269001"/>
              <a:ext cx="3048000" cy="1714500"/>
            </p:xfrm>
            <a:graphic>
              <a:graphicData uri="http://schemas.microsoft.com/office/powerpoint/2016/sectionzoom">
                <psez:sectionZm>
                  <psez:sectionZmObj sectionId="{495EEB08-3E28-438D-BE98-3A8EF4C79F4A}">
                    <psez:zmPr id="{8B2E7AC7-5F13-4FB7-9165-467CBDE1F429}" transitionDur="1000" showBg="0">
                      <p166:blipFill xmlns:p166="http://schemas.microsoft.com/office/powerpoint/2016/6/main">
                        <a:blip r:embed="rId10"/>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57" name="Section Zoom 56">
                <a:hlinkClick r:id="rId11" action="ppaction://hlinksldjump"/>
                <a:extLst>
                  <a:ext uri="{FF2B5EF4-FFF2-40B4-BE49-F238E27FC236}">
                    <a16:creationId xmlns:a16="http://schemas.microsoft.com/office/drawing/2014/main" id="{9019F1AE-0B98-4D0F-9D40-0165B3A33C15}"/>
                  </a:ext>
                </a:extLst>
              </p:cNvPr>
              <p:cNvPicPr>
                <a:picLocks noGrp="1" noRot="1" noChangeAspect="1" noMove="1" noResize="1" noEditPoints="1" noAdjustHandles="1" noChangeArrowheads="1" noChangeShapeType="1"/>
              </p:cNvPicPr>
              <p:nvPr/>
            </p:nvPicPr>
            <p:blipFill>
              <a:blip r:embed="rId12"/>
              <a:stretch>
                <a:fillRect/>
              </a:stretch>
            </p:blipFill>
            <p:spPr>
              <a:xfrm>
                <a:off x="2073728" y="4269001"/>
                <a:ext cx="3048000" cy="17145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59" name="Section Zoom 58">
                <a:extLst>
                  <a:ext uri="{FF2B5EF4-FFF2-40B4-BE49-F238E27FC236}">
                    <a16:creationId xmlns:a16="http://schemas.microsoft.com/office/drawing/2014/main" id="{DF5325D7-A6F2-4CAA-AD5F-AE3D52002C28}"/>
                  </a:ext>
                </a:extLst>
              </p:cNvPr>
              <p:cNvGraphicFramePr>
                <a:graphicFrameLocks noChangeAspect="1"/>
              </p:cNvGraphicFramePr>
              <p:nvPr>
                <p:extLst>
                  <p:ext uri="{D42A27DB-BD31-4B8C-83A1-F6EECF244321}">
                    <p14:modId xmlns:p14="http://schemas.microsoft.com/office/powerpoint/2010/main" val="2864035276"/>
                  </p:ext>
                </p:extLst>
              </p:nvPr>
            </p:nvGraphicFramePr>
            <p:xfrm>
              <a:off x="3597728" y="2554501"/>
              <a:ext cx="3048000" cy="1714500"/>
            </p:xfrm>
            <a:graphic>
              <a:graphicData uri="http://schemas.microsoft.com/office/powerpoint/2016/sectionzoom">
                <psez:sectionZm>
                  <psez:sectionZmObj sectionId="{34F12753-2F2F-465B-8824-7360182F6955}">
                    <psez:zmPr id="{800A1989-2435-441E-99FC-5C02BBFF1CD2}" transitionDur="1000" showBg="0">
                      <p166:blipFill xmlns:p166="http://schemas.microsoft.com/office/powerpoint/2016/6/main">
                        <a:blip r:embed="rId13"/>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59" name="Section Zoom 58">
                <a:hlinkClick r:id="rId14" action="ppaction://hlinksldjump"/>
                <a:extLst>
                  <a:ext uri="{FF2B5EF4-FFF2-40B4-BE49-F238E27FC236}">
                    <a16:creationId xmlns:a16="http://schemas.microsoft.com/office/drawing/2014/main" id="{DF5325D7-A6F2-4CAA-AD5F-AE3D52002C28}"/>
                  </a:ext>
                </a:extLst>
              </p:cNvPr>
              <p:cNvPicPr>
                <a:picLocks noGrp="1" noRot="1" noChangeAspect="1" noMove="1" noResize="1" noEditPoints="1" noAdjustHandles="1" noChangeArrowheads="1" noChangeShapeType="1"/>
              </p:cNvPicPr>
              <p:nvPr/>
            </p:nvPicPr>
            <p:blipFill>
              <a:blip r:embed="rId15"/>
              <a:stretch>
                <a:fillRect/>
              </a:stretch>
            </p:blipFill>
            <p:spPr>
              <a:xfrm>
                <a:off x="3597728" y="2554501"/>
                <a:ext cx="3048000" cy="17145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62" name="Section Zoom 61">
                <a:extLst>
                  <a:ext uri="{FF2B5EF4-FFF2-40B4-BE49-F238E27FC236}">
                    <a16:creationId xmlns:a16="http://schemas.microsoft.com/office/drawing/2014/main" id="{44E45D6A-C904-4AB9-BD76-7E77E8DAB31D}"/>
                  </a:ext>
                </a:extLst>
              </p:cNvPr>
              <p:cNvGraphicFramePr>
                <a:graphicFrameLocks noChangeAspect="1"/>
              </p:cNvGraphicFramePr>
              <p:nvPr>
                <p:extLst>
                  <p:ext uri="{D42A27DB-BD31-4B8C-83A1-F6EECF244321}">
                    <p14:modId xmlns:p14="http://schemas.microsoft.com/office/powerpoint/2010/main" val="2189435963"/>
                  </p:ext>
                </p:extLst>
              </p:nvPr>
            </p:nvGraphicFramePr>
            <p:xfrm>
              <a:off x="5121728" y="4269001"/>
              <a:ext cx="3048000" cy="1714500"/>
            </p:xfrm>
            <a:graphic>
              <a:graphicData uri="http://schemas.microsoft.com/office/powerpoint/2016/sectionzoom">
                <psez:sectionZm>
                  <psez:sectionZmObj sectionId="{E0E85616-B565-4FE9-A495-4E6C2051FE09}">
                    <psez:zmPr id="{CC2F2239-44D9-4D36-857C-B12486DC8092}" transitionDur="1000" showBg="0">
                      <p166:blipFill xmlns:p166="http://schemas.microsoft.com/office/powerpoint/2016/6/main">
                        <a:blip r:embed="rId16"/>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62" name="Section Zoom 61">
                <a:hlinkClick r:id="rId17" action="ppaction://hlinksldjump"/>
                <a:extLst>
                  <a:ext uri="{FF2B5EF4-FFF2-40B4-BE49-F238E27FC236}">
                    <a16:creationId xmlns:a16="http://schemas.microsoft.com/office/drawing/2014/main" id="{44E45D6A-C904-4AB9-BD76-7E77E8DAB31D}"/>
                  </a:ext>
                </a:extLst>
              </p:cNvPr>
              <p:cNvPicPr>
                <a:picLocks noGrp="1" noRot="1" noChangeAspect="1" noMove="1" noResize="1" noEditPoints="1" noAdjustHandles="1" noChangeArrowheads="1" noChangeShapeType="1"/>
              </p:cNvPicPr>
              <p:nvPr/>
            </p:nvPicPr>
            <p:blipFill>
              <a:blip r:embed="rId18"/>
              <a:stretch>
                <a:fillRect/>
              </a:stretch>
            </p:blipFill>
            <p:spPr>
              <a:xfrm>
                <a:off x="5121728" y="4269001"/>
                <a:ext cx="3048000" cy="17145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3" name="Section Zoom 2">
                <a:extLst>
                  <a:ext uri="{FF2B5EF4-FFF2-40B4-BE49-F238E27FC236}">
                    <a16:creationId xmlns:a16="http://schemas.microsoft.com/office/drawing/2014/main" id="{C6B002E1-0937-4698-9B56-EFC6477A72BD}"/>
                  </a:ext>
                </a:extLst>
              </p:cNvPr>
              <p:cNvGraphicFramePr>
                <a:graphicFrameLocks noChangeAspect="1"/>
              </p:cNvGraphicFramePr>
              <p:nvPr>
                <p:extLst>
                  <p:ext uri="{D42A27DB-BD31-4B8C-83A1-F6EECF244321}">
                    <p14:modId xmlns:p14="http://schemas.microsoft.com/office/powerpoint/2010/main" val="159234550"/>
                  </p:ext>
                </p:extLst>
              </p:nvPr>
            </p:nvGraphicFramePr>
            <p:xfrm>
              <a:off x="8169728" y="4269001"/>
              <a:ext cx="3048000" cy="1714500"/>
            </p:xfrm>
            <a:graphic>
              <a:graphicData uri="http://schemas.microsoft.com/office/powerpoint/2016/sectionzoom">
                <psez:sectionZm>
                  <psez:sectionZmObj sectionId="{1FEB2E5A-16B5-4560-A5FD-E6F3C90642E8}">
                    <psez:zmPr id="{DC83511C-B9A7-4891-9716-A4FF20DF9C55}" transitionDur="1000" showBg="0">
                      <p166:blipFill xmlns:p166="http://schemas.microsoft.com/office/powerpoint/2016/6/main">
                        <a:blip r:embed="rId19"/>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3" name="Section Zoom 2">
                <a:hlinkClick r:id="rId20" action="ppaction://hlinksldjump"/>
                <a:extLst>
                  <a:ext uri="{FF2B5EF4-FFF2-40B4-BE49-F238E27FC236}">
                    <a16:creationId xmlns:a16="http://schemas.microsoft.com/office/drawing/2014/main" id="{C6B002E1-0937-4698-9B56-EFC6477A72BD}"/>
                  </a:ext>
                </a:extLst>
              </p:cNvPr>
              <p:cNvPicPr>
                <a:picLocks noGrp="1" noRot="1" noChangeAspect="1" noMove="1" noResize="1" noEditPoints="1" noAdjustHandles="1" noChangeArrowheads="1" noChangeShapeType="1"/>
              </p:cNvPicPr>
              <p:nvPr/>
            </p:nvPicPr>
            <p:blipFill>
              <a:blip r:embed="rId21"/>
              <a:stretch>
                <a:fillRect/>
              </a:stretch>
            </p:blipFill>
            <p:spPr>
              <a:xfrm>
                <a:off x="8169728" y="4269001"/>
                <a:ext cx="3048000" cy="1714500"/>
              </a:xfrm>
              <a:prstGeom prst="rect">
                <a:avLst/>
              </a:prstGeom>
            </p:spPr>
          </p:pic>
        </mc:Fallback>
      </mc:AlternateContent>
      <mc:AlternateContent xmlns:mc="http://schemas.openxmlformats.org/markup-compatibility/2006" xmlns:psez="http://schemas.microsoft.com/office/powerpoint/2016/sectionzoom">
        <mc:Choice Requires="psez">
          <p:graphicFrame>
            <p:nvGraphicFramePr>
              <p:cNvPr id="6" name="Section Zoom 5">
                <a:extLst>
                  <a:ext uri="{FF2B5EF4-FFF2-40B4-BE49-F238E27FC236}">
                    <a16:creationId xmlns:a16="http://schemas.microsoft.com/office/drawing/2014/main" id="{0A7EFF09-B326-4F47-A89A-E8D2346DCFEA}"/>
                  </a:ext>
                </a:extLst>
              </p:cNvPr>
              <p:cNvGraphicFramePr>
                <a:graphicFrameLocks noChangeAspect="1"/>
              </p:cNvGraphicFramePr>
              <p:nvPr>
                <p:extLst>
                  <p:ext uri="{D42A27DB-BD31-4B8C-83A1-F6EECF244321}">
                    <p14:modId xmlns:p14="http://schemas.microsoft.com/office/powerpoint/2010/main" val="718985741"/>
                  </p:ext>
                </p:extLst>
              </p:nvPr>
            </p:nvGraphicFramePr>
            <p:xfrm>
              <a:off x="6645728" y="2554501"/>
              <a:ext cx="3048000" cy="1714500"/>
            </p:xfrm>
            <a:graphic>
              <a:graphicData uri="http://schemas.microsoft.com/office/powerpoint/2016/sectionzoom">
                <psez:sectionZm>
                  <psez:sectionZmObj sectionId="{A752B5D0-FD9D-42A7-9F4C-25A07F603EE9}">
                    <psez:zmPr id="{E162C6DD-550F-47EB-B829-D059884A1276}" transitionDur="1000" showBg="0">
                      <p166:blipFill xmlns:p166="http://schemas.microsoft.com/office/powerpoint/2016/6/main">
                        <a:blip r:embed="rId22"/>
                        <a:stretch>
                          <a:fillRect/>
                        </a:stretch>
                      </p166:blipFill>
                      <p166:spPr xmlns:p166="http://schemas.microsoft.com/office/powerpoint/2016/6/main">
                        <a:xfrm>
                          <a:off x="0" y="0"/>
                          <a:ext cx="3048000" cy="1714500"/>
                        </a:xfrm>
                        <a:prstGeom prst="rect">
                          <a:avLst/>
                        </a:prstGeom>
                      </p166:spPr>
                    </psez:zmPr>
                  </psez:sectionZmObj>
                </psez:sectionZm>
              </a:graphicData>
            </a:graphic>
          </p:graphicFrame>
        </mc:Choice>
        <mc:Fallback xmlns="">
          <p:pic>
            <p:nvPicPr>
              <p:cNvPr id="6" name="Section Zoom 5">
                <a:hlinkClick r:id="rId23" action="ppaction://hlinksldjump"/>
                <a:extLst>
                  <a:ext uri="{FF2B5EF4-FFF2-40B4-BE49-F238E27FC236}">
                    <a16:creationId xmlns:a16="http://schemas.microsoft.com/office/drawing/2014/main" id="{0A7EFF09-B326-4F47-A89A-E8D2346DCFEA}"/>
                  </a:ext>
                </a:extLst>
              </p:cNvPr>
              <p:cNvPicPr>
                <a:picLocks noGrp="1" noRot="1" noChangeAspect="1" noMove="1" noResize="1" noEditPoints="1" noAdjustHandles="1" noChangeArrowheads="1" noChangeShapeType="1"/>
              </p:cNvPicPr>
              <p:nvPr/>
            </p:nvPicPr>
            <p:blipFill>
              <a:blip r:embed="rId24"/>
              <a:stretch>
                <a:fillRect/>
              </a:stretch>
            </p:blipFill>
            <p:spPr>
              <a:xfrm>
                <a:off x="6645728" y="2554501"/>
                <a:ext cx="3048000" cy="1714500"/>
              </a:xfrm>
              <a:prstGeom prst="rect">
                <a:avLst/>
              </a:prstGeom>
            </p:spPr>
          </p:pic>
        </mc:Fallback>
      </mc:AlternateContent>
      <p:sp>
        <p:nvSpPr>
          <p:cNvPr id="12" name="Rectangle: Rounded Corners 11">
            <a:extLst>
              <a:ext uri="{FF2B5EF4-FFF2-40B4-BE49-F238E27FC236}">
                <a16:creationId xmlns:a16="http://schemas.microsoft.com/office/drawing/2014/main" id="{4930CC9C-5BBF-4D7C-BD7C-FBC396D5A6AF}"/>
              </a:ext>
            </a:extLst>
          </p:cNvPr>
          <p:cNvSpPr/>
          <p:nvPr/>
        </p:nvSpPr>
        <p:spPr>
          <a:xfrm>
            <a:off x="198525" y="96725"/>
            <a:ext cx="540000" cy="540000"/>
          </a:xfrm>
          <a:prstGeom prst="roundRect">
            <a:avLst>
              <a:gd name="adj" fmla="val 29168"/>
            </a:avLst>
          </a:prstGeom>
          <a:solidFill>
            <a:schemeClr val="bg1">
              <a:alpha val="80000"/>
            </a:schemeClr>
          </a:solidFill>
          <a:ln>
            <a:noFill/>
          </a:ln>
          <a:effectLst>
            <a:glow rad="101600">
              <a:schemeClr val="bg1">
                <a:lumMod val="75000"/>
                <a:alpha val="40000"/>
              </a:schemeClr>
            </a:glow>
            <a:outerShdw blurRad="50800" dist="38100" dir="2700000" sx="102000" sy="102000" algn="tl" rotWithShape="0">
              <a:schemeClr val="bg2">
                <a:lumMod val="50000"/>
              </a:schemeClr>
            </a:outerShdw>
          </a:effectLst>
          <a:scene3d>
            <a:camera prst="orthographicFront"/>
            <a:lightRig rig="threePt" dir="t"/>
          </a:scene3d>
          <a:sp3d>
            <a:bevelT w="2984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000" b="1" dirty="0">
                <a:solidFill>
                  <a:schemeClr val="tx1">
                    <a:lumMod val="50000"/>
                    <a:lumOff val="50000"/>
                  </a:schemeClr>
                </a:solidFill>
              </a:rPr>
              <a:t>04</a:t>
            </a:r>
            <a:endParaRPr lang="de-DE" b="1" dirty="0">
              <a:solidFill>
                <a:schemeClr val="tx1">
                  <a:lumMod val="50000"/>
                  <a:lumOff val="50000"/>
                </a:schemeClr>
              </a:solidFill>
            </a:endParaRPr>
          </a:p>
        </p:txBody>
      </p:sp>
    </p:spTree>
    <p:extLst>
      <p:ext uri="{BB962C8B-B14F-4D97-AF65-F5344CB8AC3E}">
        <p14:creationId xmlns:p14="http://schemas.microsoft.com/office/powerpoint/2010/main" val="7404926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1412</Words>
  <Application>Microsoft Office PowerPoint</Application>
  <PresentationFormat>Widescreen</PresentationFormat>
  <Paragraphs>306</Paragraphs>
  <Slides>28</Slides>
  <Notes>23</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Calibri Light</vt:lpstr>
      <vt:lpstr>Consolas</vt:lpstr>
      <vt:lpstr>Impact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 L</dc:creator>
  <cp:lastModifiedBy>Phil L</cp:lastModifiedBy>
  <cp:revision>185</cp:revision>
  <dcterms:created xsi:type="dcterms:W3CDTF">2024-05-16T10:42:25Z</dcterms:created>
  <dcterms:modified xsi:type="dcterms:W3CDTF">2024-05-31T10:33:09Z</dcterms:modified>
</cp:coreProperties>
</file>

<file path=docProps/thumbnail.jpeg>
</file>